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88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0" y="0"/>
            <a:ext cx="5330952" cy="68580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6583680" y="0"/>
            <a:ext cx="137160" cy="6858000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7772400" y="1188719"/>
            <a:ext cx="4572000" cy="4572000"/>
          </a:xfrm>
          <a:prstGeom prst="ellipse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7955279" y="1188719"/>
            <a:ext cx="2743200" cy="2743200"/>
          </a:xfrm>
          <a:prstGeom prst="ellipse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10058400" y="4114800"/>
            <a:ext cx="1828800" cy="1828800"/>
          </a:xfrm>
          <a:prstGeom prst="ellipse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8686800" y="2194560"/>
            <a:ext cx="2377440" cy="2377440"/>
          </a:xfrm>
          <a:prstGeom prst="ellipse">
            <a:avLst/>
          </a:prstGeom>
          <a:solidFill>
            <a:srgbClr val="0D1B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9052560" y="2560320"/>
            <a:ext cx="1645920" cy="1645920"/>
          </a:xfrm>
          <a:prstGeom prst="ellipse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9372600" y="2880360"/>
            <a:ext cx="1005840" cy="1005840"/>
          </a:xfrm>
          <a:prstGeom prst="ellipse">
            <a:avLst/>
          </a:prstGeom>
          <a:solidFill>
            <a:srgbClr val="0D1B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48640" y="73152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02C39A"/>
                </a:solidFill>
                <a:latin typeface="Calibri Light"/>
              </a:rPr>
              <a:t>BAHAN AJAR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1280160"/>
            <a:ext cx="59436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  <a:latin typeface="Calibri"/>
              </a:rPr>
              <a:t>PARAMETER</a:t>
            </a:r>
          </a:p>
          <a:p>
            <a:pPr algn="l"/>
            <a:r>
              <a:rPr sz="4600" b="1" i="0">
                <a:solidFill>
                  <a:srgbClr val="FFFFFF"/>
                </a:solidFill>
                <a:latin typeface="Calibri"/>
              </a:rPr>
              <a:t>PEMOTONGAN</a:t>
            </a:r>
          </a:p>
          <a:p>
            <a:pPr algn="l"/>
            <a:r>
              <a:rPr sz="4600" b="1" i="0">
                <a:solidFill>
                  <a:srgbClr val="F9C74F"/>
                </a:solidFill>
                <a:latin typeface="Calibri"/>
              </a:rPr>
              <a:t>MESIN BUBUT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3657600"/>
            <a:ext cx="3200400" cy="45720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48640" y="3840480"/>
            <a:ext cx="5943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ADCFC"/>
                </a:solidFill>
                <a:latin typeface="Calibri Light"/>
              </a:rPr>
              <a:t>Teknik Pemesinan  |  SMK Teknik Mesin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4297680"/>
            <a:ext cx="5943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 Light"/>
              </a:rPr>
              <a:t>Kompetensi Keahlian: Teknik Pemesinan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309360"/>
            <a:ext cx="6583680" cy="548640"/>
          </a:xfrm>
          <a:prstGeom prst="rect">
            <a:avLst/>
          </a:prstGeom>
          <a:solidFill>
            <a:srgbClr val="0240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57200" y="6355080"/>
            <a:ext cx="5943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 Light"/>
              </a:rPr>
              <a:t>Kurikulum Merdeka  •  Kelas XI  •  Semester Ganjil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280160"/>
            <a:ext cx="12188952" cy="109728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9144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TUJUAN PEMBELAJARAN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54480"/>
            <a:ext cx="10972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1" dirty="0" err="1">
                <a:solidFill>
                  <a:srgbClr val="64748B"/>
                </a:solidFill>
                <a:latin typeface="Calibri Light"/>
              </a:rPr>
              <a:t>Setelah</a:t>
            </a:r>
            <a:r>
              <a:rPr sz="2000" b="0" i="1" dirty="0">
                <a:solidFill>
                  <a:srgbClr val="64748B"/>
                </a:solidFill>
                <a:latin typeface="Calibri Light"/>
              </a:rPr>
              <a:t> </a:t>
            </a:r>
            <a:r>
              <a:rPr sz="2000" b="0" i="1" dirty="0" err="1">
                <a:solidFill>
                  <a:srgbClr val="64748B"/>
                </a:solidFill>
                <a:latin typeface="Calibri Light"/>
              </a:rPr>
              <a:t>mempelajari</a:t>
            </a:r>
            <a:r>
              <a:rPr sz="2000" b="0" i="1" dirty="0">
                <a:solidFill>
                  <a:srgbClr val="64748B"/>
                </a:solidFill>
                <a:latin typeface="Calibri Light"/>
              </a:rPr>
              <a:t> </a:t>
            </a:r>
            <a:r>
              <a:rPr sz="2000" b="0" i="1" dirty="0" err="1">
                <a:solidFill>
                  <a:srgbClr val="64748B"/>
                </a:solidFill>
                <a:latin typeface="Calibri Light"/>
              </a:rPr>
              <a:t>materi</a:t>
            </a:r>
            <a:r>
              <a:rPr sz="2000" b="0" i="1" dirty="0">
                <a:solidFill>
                  <a:srgbClr val="64748B"/>
                </a:solidFill>
                <a:latin typeface="Calibri Light"/>
              </a:rPr>
              <a:t> </a:t>
            </a:r>
            <a:r>
              <a:rPr sz="2000" b="0" i="1" dirty="0" err="1">
                <a:solidFill>
                  <a:srgbClr val="64748B"/>
                </a:solidFill>
                <a:latin typeface="Calibri Light"/>
              </a:rPr>
              <a:t>ini</a:t>
            </a:r>
            <a:r>
              <a:rPr sz="2000" b="0" i="1" dirty="0">
                <a:solidFill>
                  <a:srgbClr val="64748B"/>
                </a:solidFill>
                <a:latin typeface="Calibri Light"/>
              </a:rPr>
              <a:t>, </a:t>
            </a:r>
            <a:r>
              <a:rPr sz="2000" b="0" i="1" dirty="0" err="1">
                <a:solidFill>
                  <a:srgbClr val="64748B"/>
                </a:solidFill>
                <a:latin typeface="Calibri Light"/>
              </a:rPr>
              <a:t>peserta</a:t>
            </a:r>
            <a:r>
              <a:rPr sz="2000" b="0" i="1" dirty="0">
                <a:solidFill>
                  <a:srgbClr val="64748B"/>
                </a:solidFill>
                <a:latin typeface="Calibri Light"/>
              </a:rPr>
              <a:t> </a:t>
            </a:r>
            <a:r>
              <a:rPr sz="2000" b="0" i="1" dirty="0" err="1">
                <a:solidFill>
                  <a:srgbClr val="64748B"/>
                </a:solidFill>
                <a:latin typeface="Calibri Light"/>
              </a:rPr>
              <a:t>didik</a:t>
            </a:r>
            <a:r>
              <a:rPr sz="2000" b="0" i="1" dirty="0">
                <a:solidFill>
                  <a:srgbClr val="64748B"/>
                </a:solidFill>
                <a:latin typeface="Calibri Light"/>
              </a:rPr>
              <a:t> </a:t>
            </a:r>
            <a:r>
              <a:rPr sz="2000" b="0" i="1" dirty="0" err="1">
                <a:solidFill>
                  <a:srgbClr val="64748B"/>
                </a:solidFill>
                <a:latin typeface="Calibri Light"/>
              </a:rPr>
              <a:t>diharapkan</a:t>
            </a:r>
            <a:r>
              <a:rPr sz="2000" b="0" i="1" dirty="0">
                <a:solidFill>
                  <a:srgbClr val="64748B"/>
                </a:solidFill>
                <a:latin typeface="Calibri Light"/>
              </a:rPr>
              <a:t> </a:t>
            </a:r>
            <a:r>
              <a:rPr sz="2000" b="0" i="1" dirty="0" err="1">
                <a:solidFill>
                  <a:srgbClr val="64748B"/>
                </a:solidFill>
                <a:latin typeface="Calibri Light"/>
              </a:rPr>
              <a:t>mampu</a:t>
            </a:r>
            <a:r>
              <a:rPr sz="2000" b="0" i="1" dirty="0">
                <a:solidFill>
                  <a:srgbClr val="64748B"/>
                </a:solidFill>
                <a:latin typeface="Calibri Light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148840"/>
            <a:ext cx="530352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2148840"/>
            <a:ext cx="594360" cy="96012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2350008"/>
            <a:ext cx="594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2258568"/>
            <a:ext cx="44805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1E293B"/>
                </a:solidFill>
                <a:latin typeface="Calibri"/>
              </a:rPr>
              <a:t>Menjelaskan pengertian parameter pemotongan mesin bubut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227832"/>
            <a:ext cx="530352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57200" y="3227832"/>
            <a:ext cx="594360" cy="96012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57200" y="3429000"/>
            <a:ext cx="594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" y="3337560"/>
            <a:ext cx="44805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1E293B"/>
                </a:solidFill>
                <a:latin typeface="Calibri"/>
              </a:rPr>
              <a:t>Menghitung kecepatan potong (Vc) berdasarkan material dan diameter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4306824"/>
            <a:ext cx="530352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57200" y="4306824"/>
            <a:ext cx="594360" cy="96012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57200" y="4507992"/>
            <a:ext cx="594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3000" y="4416552"/>
            <a:ext cx="44805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1E293B"/>
                </a:solidFill>
                <a:latin typeface="Calibri"/>
              </a:rPr>
              <a:t>Menghitung putaran spindle (n) yang diperlukan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45352" y="2148840"/>
            <a:ext cx="530352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6245352" y="2148840"/>
            <a:ext cx="594360" cy="96012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245352" y="2350008"/>
            <a:ext cx="594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31152" y="2258568"/>
            <a:ext cx="44805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 dirty="0" err="1">
                <a:solidFill>
                  <a:srgbClr val="1E293B"/>
                </a:solidFill>
                <a:latin typeface="Calibri"/>
              </a:rPr>
              <a:t>Menghitung</a:t>
            </a:r>
            <a:r>
              <a:rPr sz="2000" b="0" i="0" dirty="0">
                <a:solidFill>
                  <a:srgbClr val="1E293B"/>
                </a:solidFill>
                <a:latin typeface="Calibri"/>
              </a:rPr>
              <a:t> </a:t>
            </a:r>
            <a:r>
              <a:rPr sz="2000" b="0" i="0" dirty="0" err="1">
                <a:solidFill>
                  <a:srgbClr val="1E293B"/>
                </a:solidFill>
                <a:latin typeface="Calibri"/>
              </a:rPr>
              <a:t>kecepatan</a:t>
            </a:r>
            <a:r>
              <a:rPr sz="2000" b="0" i="0" dirty="0">
                <a:solidFill>
                  <a:srgbClr val="1E293B"/>
                </a:solidFill>
                <a:latin typeface="Calibri"/>
              </a:rPr>
              <a:t> </a:t>
            </a:r>
            <a:r>
              <a:rPr sz="2000" b="0" i="0" dirty="0" err="1">
                <a:solidFill>
                  <a:srgbClr val="1E293B"/>
                </a:solidFill>
                <a:latin typeface="Calibri"/>
              </a:rPr>
              <a:t>pemakanan</a:t>
            </a:r>
            <a:r>
              <a:rPr sz="2000" b="0" i="0" dirty="0">
                <a:solidFill>
                  <a:srgbClr val="1E293B"/>
                </a:solidFill>
                <a:latin typeface="Calibri"/>
              </a:rPr>
              <a:t> (f) </a:t>
            </a:r>
            <a:r>
              <a:rPr sz="2000" b="0" i="0" dirty="0" err="1">
                <a:solidFill>
                  <a:srgbClr val="1E293B"/>
                </a:solidFill>
                <a:latin typeface="Calibri"/>
              </a:rPr>
              <a:t>dengan</a:t>
            </a:r>
            <a:r>
              <a:rPr sz="2000" b="0" i="0" dirty="0">
                <a:solidFill>
                  <a:srgbClr val="1E293B"/>
                </a:solidFill>
                <a:latin typeface="Calibri"/>
              </a:rPr>
              <a:t> </a:t>
            </a:r>
            <a:r>
              <a:rPr sz="2000" b="0" i="0" dirty="0" err="1">
                <a:solidFill>
                  <a:srgbClr val="1E293B"/>
                </a:solidFill>
                <a:latin typeface="Calibri"/>
              </a:rPr>
              <a:t>tepat</a:t>
            </a:r>
            <a:endParaRPr sz="2000" b="0" i="0" dirty="0">
              <a:solidFill>
                <a:srgbClr val="1E293B"/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45352" y="3227832"/>
            <a:ext cx="530352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6245352" y="3227832"/>
            <a:ext cx="594360" cy="96012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245352" y="3429000"/>
            <a:ext cx="594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31152" y="3337560"/>
            <a:ext cx="44805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1E293B"/>
                </a:solidFill>
                <a:latin typeface="Calibri"/>
              </a:rPr>
              <a:t>Menentukan kedalaman potong (a) sesuai jenis operasi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45352" y="4306824"/>
            <a:ext cx="530352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6245352" y="4306824"/>
            <a:ext cx="594360" cy="96012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6245352" y="4507992"/>
            <a:ext cx="594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31152" y="4416552"/>
            <a:ext cx="44805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1E293B"/>
                </a:solidFill>
                <a:latin typeface="Calibri"/>
              </a:rPr>
              <a:t>Menerapkan parameter pemotongan dalam proses pembubutan nyata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F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029200"/>
            <a:ext cx="12188952" cy="18288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5303520"/>
            <a:ext cx="12188952" cy="914400"/>
          </a:xfrm>
          <a:prstGeom prst="rect">
            <a:avLst/>
          </a:prstGeom>
          <a:solidFill>
            <a:srgbClr val="2D2D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2377440" y="5715000"/>
            <a:ext cx="1005840" cy="91440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4114800" y="5715000"/>
            <a:ext cx="1005840" cy="91440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5852160" y="5715000"/>
            <a:ext cx="1005840" cy="91440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7589519" y="5715000"/>
            <a:ext cx="1005840" cy="91440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326880" y="5715000"/>
            <a:ext cx="1005840" cy="91440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1064240" y="5715000"/>
            <a:ext cx="1005840" cy="91440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2801599" y="5715000"/>
            <a:ext cx="1005840" cy="91440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2188952" cy="5303520"/>
          </a:xfrm>
          <a:prstGeom prst="rect">
            <a:avLst/>
          </a:prstGeom>
          <a:solidFill>
            <a:srgbClr val="051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0" y="3200400"/>
            <a:ext cx="12188952" cy="2103120"/>
          </a:xfrm>
          <a:prstGeom prst="rect">
            <a:avLst/>
          </a:prstGeom>
          <a:solidFill>
            <a:srgbClr val="1020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457200" y="27432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1097280" y="73152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1920240" y="36576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3017520" y="100584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4114800" y="45720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5212080" y="82296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5669280" y="27432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6766560" y="64008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7863840" y="18288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8321040" y="91440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9418320" y="54864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10515600" y="36576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11155680" y="73152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11704320" y="27432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731520" y="137160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2560320" y="164592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Oval 28"/>
          <p:cNvSpPr/>
          <p:nvPr/>
        </p:nvSpPr>
        <p:spPr>
          <a:xfrm>
            <a:off x="3840480" y="118872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6217920" y="155448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8138160" y="128016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Oval 31"/>
          <p:cNvSpPr/>
          <p:nvPr/>
        </p:nvSpPr>
        <p:spPr>
          <a:xfrm>
            <a:off x="10058400" y="146304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11887200" y="1097280"/>
            <a:ext cx="76200" cy="76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10012680" y="868680"/>
            <a:ext cx="1005840" cy="1005840"/>
          </a:xfrm>
          <a:prstGeom prst="ellipse">
            <a:avLst/>
          </a:prstGeom>
          <a:solidFill>
            <a:srgbClr val="FFF0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10442448" y="749808"/>
            <a:ext cx="877824" cy="877824"/>
          </a:xfrm>
          <a:prstGeom prst="ellipse">
            <a:avLst/>
          </a:prstGeom>
          <a:solidFill>
            <a:srgbClr val="051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ounded Rectangle 35"/>
          <p:cNvSpPr/>
          <p:nvPr/>
        </p:nvSpPr>
        <p:spPr>
          <a:xfrm>
            <a:off x="-429768" y="4114800"/>
            <a:ext cx="2990088" cy="1371600"/>
          </a:xfrm>
          <a:prstGeom prst="roundRect">
            <a:avLst/>
          </a:prstGeom>
          <a:solidFill>
            <a:srgbClr val="0810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ounded Rectangle 36"/>
          <p:cNvSpPr/>
          <p:nvPr/>
        </p:nvSpPr>
        <p:spPr>
          <a:xfrm>
            <a:off x="2011680" y="3566160"/>
            <a:ext cx="4846320" cy="1920240"/>
          </a:xfrm>
          <a:prstGeom prst="roundRect">
            <a:avLst/>
          </a:prstGeom>
          <a:solidFill>
            <a:srgbClr val="0810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8"/>
          <p:cNvSpPr/>
          <p:nvPr/>
        </p:nvSpPr>
        <p:spPr>
          <a:xfrm>
            <a:off x="5943600" y="3657600"/>
            <a:ext cx="2743200" cy="1828800"/>
          </a:xfrm>
          <a:prstGeom prst="roundRect">
            <a:avLst/>
          </a:prstGeom>
          <a:solidFill>
            <a:srgbClr val="0810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ed Rectangle 39"/>
          <p:cNvSpPr/>
          <p:nvPr/>
        </p:nvSpPr>
        <p:spPr>
          <a:xfrm>
            <a:off x="8046720" y="3383280"/>
            <a:ext cx="2560320" cy="2103120"/>
          </a:xfrm>
          <a:prstGeom prst="roundRect">
            <a:avLst/>
          </a:prstGeom>
          <a:solidFill>
            <a:srgbClr val="0810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ounded Rectangle 40"/>
          <p:cNvSpPr/>
          <p:nvPr/>
        </p:nvSpPr>
        <p:spPr>
          <a:xfrm>
            <a:off x="9875520" y="3931920"/>
            <a:ext cx="2743200" cy="1554480"/>
          </a:xfrm>
          <a:prstGeom prst="roundRect">
            <a:avLst/>
          </a:prstGeom>
          <a:solidFill>
            <a:srgbClr val="0810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Rectangle 49"/>
          <p:cNvSpPr/>
          <p:nvPr/>
        </p:nvSpPr>
        <p:spPr>
          <a:xfrm>
            <a:off x="2011680" y="4800600"/>
            <a:ext cx="594360" cy="91440"/>
          </a:xfrm>
          <a:prstGeom prst="rect">
            <a:avLst/>
          </a:prstGeom>
          <a:solidFill>
            <a:srgbClr val="AA99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59060574-3365-B948-4EE4-41CB052DB8F3}"/>
              </a:ext>
            </a:extLst>
          </p:cNvPr>
          <p:cNvGrpSpPr/>
          <p:nvPr/>
        </p:nvGrpSpPr>
        <p:grpSpPr>
          <a:xfrm>
            <a:off x="-2688335" y="3941545"/>
            <a:ext cx="1636776" cy="1270535"/>
            <a:chOff x="2039112" y="3602735"/>
            <a:chExt cx="2779775" cy="1920241"/>
          </a:xfrm>
        </p:grpSpPr>
        <p:sp>
          <p:nvSpPr>
            <p:cNvPr id="42" name="Rectangle 41"/>
            <p:cNvSpPr/>
            <p:nvPr/>
          </p:nvSpPr>
          <p:spPr>
            <a:xfrm>
              <a:off x="2560320" y="4389120"/>
              <a:ext cx="1828800" cy="502920"/>
            </a:xfrm>
            <a:prstGeom prst="rect">
              <a:avLst/>
            </a:prstGeom>
            <a:solidFill>
              <a:srgbClr val="E83A3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200400" y="4114800"/>
              <a:ext cx="822960" cy="502920"/>
            </a:xfrm>
            <a:prstGeom prst="rect">
              <a:avLst/>
            </a:prstGeom>
            <a:solidFill>
              <a:srgbClr val="C0303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4" name="Oval 43"/>
            <p:cNvSpPr/>
            <p:nvPr/>
          </p:nvSpPr>
          <p:spPr>
            <a:xfrm>
              <a:off x="2039112" y="4754880"/>
              <a:ext cx="768096" cy="768096"/>
            </a:xfrm>
            <a:prstGeom prst="ellipse">
              <a:avLst/>
            </a:prstGeom>
            <a:solidFill>
              <a:srgbClr val="2222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5" name="Oval 44"/>
            <p:cNvSpPr/>
            <p:nvPr/>
          </p:nvSpPr>
          <p:spPr>
            <a:xfrm>
              <a:off x="2167128" y="4882896"/>
              <a:ext cx="512064" cy="512064"/>
            </a:xfrm>
            <a:prstGeom prst="ellipse">
              <a:avLst/>
            </a:prstGeom>
            <a:solidFill>
              <a:srgbClr val="55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6" name="Oval 45"/>
            <p:cNvSpPr/>
            <p:nvPr/>
          </p:nvSpPr>
          <p:spPr>
            <a:xfrm>
              <a:off x="4050791" y="4754880"/>
              <a:ext cx="768096" cy="768096"/>
            </a:xfrm>
            <a:prstGeom prst="ellipse">
              <a:avLst/>
            </a:prstGeom>
            <a:solidFill>
              <a:srgbClr val="2222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7" name="Oval 46"/>
            <p:cNvSpPr/>
            <p:nvPr/>
          </p:nvSpPr>
          <p:spPr>
            <a:xfrm>
              <a:off x="4178807" y="4882896"/>
              <a:ext cx="512064" cy="512064"/>
            </a:xfrm>
            <a:prstGeom prst="ellipse">
              <a:avLst/>
            </a:prstGeom>
            <a:solidFill>
              <a:srgbClr val="55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251960" y="4572000"/>
              <a:ext cx="109728" cy="566928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023360" y="4206240"/>
              <a:ext cx="502920" cy="91440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1" name="Oval 50"/>
            <p:cNvSpPr/>
            <p:nvPr/>
          </p:nvSpPr>
          <p:spPr>
            <a:xfrm>
              <a:off x="3502151" y="3685032"/>
              <a:ext cx="402336" cy="402336"/>
            </a:xfrm>
            <a:prstGeom prst="ellipse">
              <a:avLst/>
            </a:prstGeom>
            <a:solidFill>
              <a:srgbClr val="FFD79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2" name="Oval 51"/>
            <p:cNvSpPr/>
            <p:nvPr/>
          </p:nvSpPr>
          <p:spPr>
            <a:xfrm>
              <a:off x="3483863" y="3602735"/>
              <a:ext cx="438912" cy="438912"/>
            </a:xfrm>
            <a:prstGeom prst="ellipse">
              <a:avLst/>
            </a:prstGeom>
            <a:solidFill>
              <a:srgbClr val="FF55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547872" y="4069080"/>
              <a:ext cx="292608" cy="411480"/>
            </a:xfrm>
            <a:prstGeom prst="rect">
              <a:avLst/>
            </a:prstGeom>
            <a:solidFill>
              <a:srgbClr val="2244A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657600" y="4160520"/>
              <a:ext cx="502920" cy="91440"/>
            </a:xfrm>
            <a:prstGeom prst="rect">
              <a:avLst/>
            </a:prstGeom>
            <a:solidFill>
              <a:srgbClr val="2244A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55" name="Rectangle 54"/>
          <p:cNvSpPr/>
          <p:nvPr/>
        </p:nvSpPr>
        <p:spPr>
          <a:xfrm>
            <a:off x="914400" y="4663440"/>
            <a:ext cx="822960" cy="54864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Rectangle 55"/>
          <p:cNvSpPr/>
          <p:nvPr/>
        </p:nvSpPr>
        <p:spPr>
          <a:xfrm>
            <a:off x="640080" y="4846320"/>
            <a:ext cx="548640" cy="54864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Rectangle 56"/>
          <p:cNvSpPr/>
          <p:nvPr/>
        </p:nvSpPr>
        <p:spPr>
          <a:xfrm>
            <a:off x="457200" y="5029200"/>
            <a:ext cx="1005840" cy="54864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Rectangle 57"/>
          <p:cNvSpPr/>
          <p:nvPr/>
        </p:nvSpPr>
        <p:spPr>
          <a:xfrm>
            <a:off x="731520" y="5212080"/>
            <a:ext cx="640080" cy="54864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Rectangle 58"/>
          <p:cNvSpPr/>
          <p:nvPr/>
        </p:nvSpPr>
        <p:spPr>
          <a:xfrm>
            <a:off x="365760" y="4480560"/>
            <a:ext cx="457200" cy="45719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TextBox 61"/>
          <p:cNvSpPr txBox="1"/>
          <p:nvPr/>
        </p:nvSpPr>
        <p:spPr>
          <a:xfrm>
            <a:off x="457200" y="27432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02C39A"/>
                </a:solidFill>
                <a:latin typeface="Calibri Light"/>
              </a:rPr>
              <a:t>APERSEPSI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57200" y="685800"/>
            <a:ext cx="109728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 dirty="0">
                <a:solidFill>
                  <a:srgbClr val="FFFFFF"/>
                </a:solidFill>
                <a:latin typeface="Calibri"/>
              </a:rPr>
              <a:t>Pernahkah Kamu Mengendarai Motor?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217920" y="1554480"/>
            <a:ext cx="5623560" cy="3657600"/>
          </a:xfrm>
          <a:prstGeom prst="rect">
            <a:avLst/>
          </a:prstGeom>
          <a:solidFill>
            <a:srgbClr val="0D2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Rectangle 64"/>
          <p:cNvSpPr/>
          <p:nvPr/>
        </p:nvSpPr>
        <p:spPr>
          <a:xfrm>
            <a:off x="6217920" y="1554480"/>
            <a:ext cx="109728" cy="3657600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TextBox 65"/>
          <p:cNvSpPr txBox="1"/>
          <p:nvPr/>
        </p:nvSpPr>
        <p:spPr>
          <a:xfrm>
            <a:off x="6355080" y="1645920"/>
            <a:ext cx="5394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 dirty="0">
                <a:solidFill>
                  <a:srgbClr val="02C39A"/>
                </a:solidFill>
                <a:latin typeface="Calibri"/>
              </a:rPr>
              <a:t>🏍  ANALOGI MENGENDARAI MOTOR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355080" y="2240280"/>
            <a:ext cx="2331720" cy="566928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Rectangle 67"/>
          <p:cNvSpPr/>
          <p:nvPr/>
        </p:nvSpPr>
        <p:spPr>
          <a:xfrm>
            <a:off x="8732520" y="2240280"/>
            <a:ext cx="2926080" cy="566928"/>
          </a:xfrm>
          <a:prstGeom prst="rect">
            <a:avLst/>
          </a:prstGeom>
          <a:solidFill>
            <a:srgbClr val="0260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TextBox 68"/>
          <p:cNvSpPr txBox="1"/>
          <p:nvPr/>
        </p:nvSpPr>
        <p:spPr>
          <a:xfrm>
            <a:off x="6419088" y="2313432"/>
            <a:ext cx="2240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 Light"/>
              </a:rPr>
              <a:t>Kecepatan Motor (km/jam)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778240" y="2313432"/>
            <a:ext cx="28346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 dirty="0">
                <a:solidFill>
                  <a:srgbClr val="F9C74F"/>
                </a:solidFill>
                <a:latin typeface="Calibri"/>
              </a:rPr>
              <a:t>→  </a:t>
            </a:r>
            <a:r>
              <a:rPr sz="1400" b="1" i="0" dirty="0" err="1">
                <a:solidFill>
                  <a:srgbClr val="F9C74F"/>
                </a:solidFill>
                <a:latin typeface="Calibri"/>
              </a:rPr>
              <a:t>Kecepatan</a:t>
            </a:r>
            <a:r>
              <a:rPr sz="1400" b="1" i="0" dirty="0">
                <a:solidFill>
                  <a:srgbClr val="F9C74F"/>
                </a:solidFill>
                <a:latin typeface="Calibri"/>
              </a:rPr>
              <a:t> </a:t>
            </a:r>
            <a:r>
              <a:rPr sz="1400" b="1" i="0" dirty="0" err="1">
                <a:solidFill>
                  <a:srgbClr val="F9C74F"/>
                </a:solidFill>
                <a:latin typeface="Calibri"/>
              </a:rPr>
              <a:t>Potong</a:t>
            </a:r>
            <a:r>
              <a:rPr sz="1400" b="1" i="0" dirty="0">
                <a:solidFill>
                  <a:srgbClr val="F9C74F"/>
                </a:solidFill>
                <a:latin typeface="Calibri"/>
              </a:rPr>
              <a:t> </a:t>
            </a:r>
            <a:r>
              <a:rPr sz="1400" b="1" i="0" dirty="0" err="1">
                <a:solidFill>
                  <a:srgbClr val="F9C74F"/>
                </a:solidFill>
                <a:latin typeface="Calibri"/>
              </a:rPr>
              <a:t>Vc</a:t>
            </a:r>
            <a:endParaRPr sz="1400" b="1" i="0" dirty="0">
              <a:solidFill>
                <a:srgbClr val="F9C74F"/>
              </a:solidFill>
              <a:latin typeface="Calibri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355080" y="2971800"/>
            <a:ext cx="2331720" cy="566928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Rectangle 71"/>
          <p:cNvSpPr/>
          <p:nvPr/>
        </p:nvSpPr>
        <p:spPr>
          <a:xfrm>
            <a:off x="8732520" y="2971800"/>
            <a:ext cx="2926080" cy="566928"/>
          </a:xfrm>
          <a:prstGeom prst="rect">
            <a:avLst/>
          </a:prstGeom>
          <a:solidFill>
            <a:srgbClr val="0260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TextBox 72"/>
          <p:cNvSpPr txBox="1"/>
          <p:nvPr/>
        </p:nvSpPr>
        <p:spPr>
          <a:xfrm>
            <a:off x="6419088" y="3044952"/>
            <a:ext cx="2240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 Light"/>
              </a:rPr>
              <a:t>Putaran Gas Motor (rpm)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778240" y="3044952"/>
            <a:ext cx="28346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9C74F"/>
                </a:solidFill>
                <a:latin typeface="Calibri"/>
              </a:rPr>
              <a:t>→  Putaran Spindle  n</a:t>
            </a:r>
          </a:p>
        </p:txBody>
      </p:sp>
      <p:sp>
        <p:nvSpPr>
          <p:cNvPr id="75" name="Rectangle 74"/>
          <p:cNvSpPr/>
          <p:nvPr/>
        </p:nvSpPr>
        <p:spPr>
          <a:xfrm>
            <a:off x="6355080" y="3703320"/>
            <a:ext cx="2331720" cy="566928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Rectangle 75"/>
          <p:cNvSpPr/>
          <p:nvPr/>
        </p:nvSpPr>
        <p:spPr>
          <a:xfrm>
            <a:off x="8732520" y="3703320"/>
            <a:ext cx="2926080" cy="566928"/>
          </a:xfrm>
          <a:prstGeom prst="rect">
            <a:avLst/>
          </a:prstGeom>
          <a:solidFill>
            <a:srgbClr val="0260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TextBox 76"/>
          <p:cNvSpPr txBox="1"/>
          <p:nvPr/>
        </p:nvSpPr>
        <p:spPr>
          <a:xfrm>
            <a:off x="6419088" y="3776472"/>
            <a:ext cx="2240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 Light"/>
              </a:rPr>
              <a:t>Kedalaman Jalan Berlubang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778240" y="3776472"/>
            <a:ext cx="28346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9C74F"/>
                </a:solidFill>
                <a:latin typeface="Calibri"/>
              </a:rPr>
              <a:t>→  Kedalaman Potong  a</a:t>
            </a:r>
          </a:p>
        </p:txBody>
      </p:sp>
      <p:sp>
        <p:nvSpPr>
          <p:cNvPr id="79" name="Rectangle 78"/>
          <p:cNvSpPr/>
          <p:nvPr/>
        </p:nvSpPr>
        <p:spPr>
          <a:xfrm>
            <a:off x="6355080" y="4434840"/>
            <a:ext cx="2331720" cy="566928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Rectangle 79"/>
          <p:cNvSpPr/>
          <p:nvPr/>
        </p:nvSpPr>
        <p:spPr>
          <a:xfrm>
            <a:off x="8732520" y="4434840"/>
            <a:ext cx="2926080" cy="566928"/>
          </a:xfrm>
          <a:prstGeom prst="rect">
            <a:avLst/>
          </a:prstGeom>
          <a:solidFill>
            <a:srgbClr val="0260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TextBox 80"/>
          <p:cNvSpPr txBox="1"/>
          <p:nvPr/>
        </p:nvSpPr>
        <p:spPr>
          <a:xfrm>
            <a:off x="6419088" y="4507992"/>
            <a:ext cx="2240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ADCFC"/>
                </a:solidFill>
                <a:latin typeface="Calibri Light"/>
              </a:rPr>
              <a:t>Laju Maju Motor (m/menit)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778240" y="4507992"/>
            <a:ext cx="28346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9C74F"/>
                </a:solidFill>
                <a:latin typeface="Calibri"/>
              </a:rPr>
              <a:t>→  Kecepatan Pemakanan Vf</a:t>
            </a:r>
          </a:p>
        </p:txBody>
      </p:sp>
      <p:sp>
        <p:nvSpPr>
          <p:cNvPr id="83" name="Rectangle 82"/>
          <p:cNvSpPr/>
          <p:nvPr/>
        </p:nvSpPr>
        <p:spPr>
          <a:xfrm>
            <a:off x="457200" y="1554480"/>
            <a:ext cx="5577840" cy="1234440"/>
          </a:xfrm>
          <a:prstGeom prst="rect">
            <a:avLst/>
          </a:prstGeom>
          <a:solidFill>
            <a:srgbClr val="0D22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Rectangle 83"/>
          <p:cNvSpPr/>
          <p:nvPr/>
        </p:nvSpPr>
        <p:spPr>
          <a:xfrm>
            <a:off x="457200" y="1554480"/>
            <a:ext cx="109728" cy="1234440"/>
          </a:xfrm>
          <a:prstGeom prst="rect">
            <a:avLst/>
          </a:prstGeom>
          <a:solidFill>
            <a:srgbClr val="F9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TextBox 84"/>
          <p:cNvSpPr txBox="1"/>
          <p:nvPr/>
        </p:nvSpPr>
        <p:spPr>
          <a:xfrm>
            <a:off x="640080" y="1627632"/>
            <a:ext cx="5212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9C74F"/>
                </a:solidFill>
                <a:latin typeface="Calibri"/>
              </a:rPr>
              <a:t>💡 PERTANYAAN PEMANTIK: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40080" y="2011680"/>
            <a:ext cx="52120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 dirty="0">
                <a:solidFill>
                  <a:srgbClr val="FFFFFF"/>
                </a:solidFill>
                <a:latin typeface="Calibri Light"/>
              </a:rPr>
              <a:t>"Saat </a:t>
            </a:r>
            <a:r>
              <a:rPr sz="1400" b="0" i="1" dirty="0" err="1">
                <a:solidFill>
                  <a:srgbClr val="FFFFFF"/>
                </a:solidFill>
                <a:latin typeface="Calibri Light"/>
              </a:rPr>
              <a:t>kamu</a:t>
            </a:r>
            <a:r>
              <a:rPr sz="1400" b="0" i="1" dirty="0">
                <a:solidFill>
                  <a:srgbClr val="FFFFFF"/>
                </a:solidFill>
                <a:latin typeface="Calibri Light"/>
              </a:rPr>
              <a:t> </a:t>
            </a:r>
            <a:r>
              <a:rPr sz="1400" b="0" i="1" dirty="0" err="1">
                <a:solidFill>
                  <a:srgbClr val="FFFFFF"/>
                </a:solidFill>
                <a:latin typeface="Calibri Light"/>
              </a:rPr>
              <a:t>berkendara</a:t>
            </a:r>
            <a:r>
              <a:rPr sz="1400" b="0" i="1" dirty="0">
                <a:solidFill>
                  <a:srgbClr val="FFFFFF"/>
                </a:solidFill>
                <a:latin typeface="Calibri Light"/>
              </a:rPr>
              <a:t> di </a:t>
            </a:r>
            <a:r>
              <a:rPr sz="1400" b="0" i="1" dirty="0" err="1">
                <a:solidFill>
                  <a:srgbClr val="FFFFFF"/>
                </a:solidFill>
                <a:latin typeface="Calibri Light"/>
              </a:rPr>
              <a:t>jalan</a:t>
            </a:r>
            <a:r>
              <a:rPr sz="1400" b="0" i="1" dirty="0">
                <a:solidFill>
                  <a:srgbClr val="FFFFFF"/>
                </a:solidFill>
                <a:latin typeface="Calibri Light"/>
              </a:rPr>
              <a:t> </a:t>
            </a:r>
            <a:r>
              <a:rPr sz="1400" b="0" i="1" dirty="0" err="1">
                <a:solidFill>
                  <a:srgbClr val="FFFFFF"/>
                </a:solidFill>
                <a:latin typeface="Calibri Light"/>
              </a:rPr>
              <a:t>mulus</a:t>
            </a:r>
            <a:r>
              <a:rPr sz="1400" b="0" i="1" dirty="0">
                <a:solidFill>
                  <a:srgbClr val="FFFFFF"/>
                </a:solidFill>
                <a:latin typeface="Calibri Light"/>
              </a:rPr>
              <a:t> vs </a:t>
            </a:r>
            <a:r>
              <a:rPr sz="1400" b="0" i="1" dirty="0" err="1">
                <a:solidFill>
                  <a:srgbClr val="FFFFFF"/>
                </a:solidFill>
                <a:latin typeface="Calibri Light"/>
              </a:rPr>
              <a:t>jalan</a:t>
            </a:r>
            <a:r>
              <a:rPr sz="1400" b="0" i="1" dirty="0">
                <a:solidFill>
                  <a:srgbClr val="FFFFFF"/>
                </a:solidFill>
                <a:latin typeface="Calibri Light"/>
              </a:rPr>
              <a:t> </a:t>
            </a:r>
            <a:r>
              <a:rPr sz="1400" b="0" i="1" dirty="0" err="1">
                <a:solidFill>
                  <a:srgbClr val="FFFFFF"/>
                </a:solidFill>
                <a:latin typeface="Calibri Light"/>
              </a:rPr>
              <a:t>berbatu</a:t>
            </a:r>
            <a:r>
              <a:rPr sz="1400" b="0" i="1" dirty="0">
                <a:solidFill>
                  <a:srgbClr val="FFFFFF"/>
                </a:solidFill>
                <a:latin typeface="Calibri Light"/>
              </a:rPr>
              <a:t>, </a:t>
            </a:r>
            <a:r>
              <a:rPr sz="1400" b="0" i="1" dirty="0" err="1">
                <a:solidFill>
                  <a:srgbClr val="FFFFFF"/>
                </a:solidFill>
                <a:latin typeface="Calibri Light"/>
              </a:rPr>
              <a:t>bagaimana</a:t>
            </a:r>
            <a:r>
              <a:rPr sz="1400" b="0" i="1" dirty="0">
                <a:solidFill>
                  <a:srgbClr val="FFFFFF"/>
                </a:solidFill>
                <a:latin typeface="Calibri Light"/>
              </a:rPr>
              <a:t> </a:t>
            </a:r>
            <a:r>
              <a:rPr sz="1400" b="0" i="1" dirty="0" err="1">
                <a:solidFill>
                  <a:srgbClr val="FFFFFF"/>
                </a:solidFill>
                <a:latin typeface="Calibri Light"/>
              </a:rPr>
              <a:t>kamu</a:t>
            </a:r>
            <a:r>
              <a:rPr sz="1400" b="0" i="1" dirty="0">
                <a:solidFill>
                  <a:srgbClr val="FFFFFF"/>
                </a:solidFill>
                <a:latin typeface="Calibri Light"/>
              </a:rPr>
              <a:t> </a:t>
            </a:r>
            <a:r>
              <a:rPr sz="1400" b="0" i="1" dirty="0" err="1">
                <a:solidFill>
                  <a:srgbClr val="FFFFFF"/>
                </a:solidFill>
                <a:latin typeface="Calibri Light"/>
              </a:rPr>
              <a:t>mengatur</a:t>
            </a:r>
            <a:r>
              <a:rPr sz="1400" b="0" i="1" dirty="0">
                <a:solidFill>
                  <a:srgbClr val="FFFFFF"/>
                </a:solidFill>
                <a:latin typeface="Calibri Light"/>
              </a:rPr>
              <a:t> </a:t>
            </a:r>
            <a:r>
              <a:rPr sz="1400" b="0" i="1" dirty="0" err="1">
                <a:solidFill>
                  <a:srgbClr val="FFFFFF"/>
                </a:solidFill>
                <a:latin typeface="Calibri Light"/>
              </a:rPr>
              <a:t>kecepatan</a:t>
            </a:r>
            <a:r>
              <a:rPr sz="1400" b="0" i="1" dirty="0">
                <a:solidFill>
                  <a:srgbClr val="FFFFFF"/>
                </a:solidFill>
                <a:latin typeface="Calibri Light"/>
              </a:rPr>
              <a:t> dan gas </a:t>
            </a:r>
            <a:r>
              <a:rPr sz="1400" b="0" i="1" dirty="0" err="1">
                <a:solidFill>
                  <a:srgbClr val="FFFFFF"/>
                </a:solidFill>
                <a:latin typeface="Calibri Light"/>
              </a:rPr>
              <a:t>motormu</a:t>
            </a:r>
            <a:r>
              <a:rPr sz="1400" b="0" i="1" dirty="0">
                <a:solidFill>
                  <a:srgbClr val="FFFFFF"/>
                </a:solidFill>
                <a:latin typeface="Calibri Light"/>
              </a:rPr>
              <a:t>?"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F891AB7-74D4-3F78-0B25-7A5D92F779AA}"/>
              </a:ext>
            </a:extLst>
          </p:cNvPr>
          <p:cNvSpPr/>
          <p:nvPr/>
        </p:nvSpPr>
        <p:spPr>
          <a:xfrm>
            <a:off x="457200" y="5705856"/>
            <a:ext cx="1005840" cy="91440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Diagonal Stripe 90">
            <a:extLst>
              <a:ext uri="{FF2B5EF4-FFF2-40B4-BE49-F238E27FC236}">
                <a16:creationId xmlns:a16="http://schemas.microsoft.com/office/drawing/2014/main" id="{9084C7D0-2622-FCA9-2FC6-022AD083F352}"/>
              </a:ext>
            </a:extLst>
          </p:cNvPr>
          <p:cNvSpPr/>
          <p:nvPr/>
        </p:nvSpPr>
        <p:spPr>
          <a:xfrm rot="16200000">
            <a:off x="4399344" y="3083874"/>
            <a:ext cx="1359499" cy="3759927"/>
          </a:xfrm>
          <a:prstGeom prst="diagStripe">
            <a:avLst>
              <a:gd name="adj" fmla="val 86987"/>
            </a:avLst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ADC233AD-B91F-5093-C8BA-BC01B5B61D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370330" y="3385974"/>
            <a:ext cx="2771775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7437E-7 3.7037E-6 L -0.25007 3.7037E-6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3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35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0695E-6 3.7037E-6 L -0.25006 3.7037E-6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3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35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904E-7 3.7037E-6 L -0.24994 3.7037E-6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3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35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5124E-6 3.7037E-6 L -0.24993 3.7037E-6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3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5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6291E-8 3.7037E-6 L -0.24993 3.7037E-6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3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35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6223E-6 3.7037E-6 L -0.24994 3.7037E-6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3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35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2162E-7 3.7037E-6 L -0.24993 3.7037E-6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3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35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384E-6 2.59259E-6 L -0.25007 2.59259E-6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3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5" presetClass="path" presetSubtype="0" repeatCount="indefinite" accel="50000" decel="5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9156 0.00093 L 2.30529E-6 2.59259E-6 " pathEditMode="relative" rAng="0" ptsTypes="AA">
                                      <p:cBhvr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63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7924E-6 2.22222E-6 L -0.08895 2.22222E-6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54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35" presetClass="path" presetSubtype="0" repeatCount="indefinite" accel="50000" decel="5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63662E-7 1.85185E-6 L -0.09234 0.00278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24" y="13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35" presetClass="path" presetSubtype="0" repeatCount="indefinite" accel="50000" decel="5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4384E-6 1.48148E-6 L -0.06981 1.48148E-6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90" y="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35" presetClass="path" presetSubtype="0" repeatCount="indefinite" accel="50000" decel="5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69888E-7 1.11111E-6 L -0.05626 1.11111E-6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3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27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250" autoRev="1" fill="remove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" dur="250" autoRev="1" fill="remove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250" autoRev="1" fill="remove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3" grpId="0"/>
      <p:bldP spid="66" grpId="0"/>
      <p:bldP spid="69" grpId="0"/>
      <p:bldP spid="70" grpId="0"/>
      <p:bldP spid="73" grpId="0"/>
      <p:bldP spid="74" grpId="0"/>
      <p:bldP spid="77" grpId="0"/>
      <p:bldP spid="78" grpId="0"/>
      <p:bldP spid="81" grpId="0"/>
      <p:bldP spid="82" grpId="0"/>
      <p:bldP spid="85" grpId="0" build="allAtOnce"/>
      <p:bldP spid="86" grpId="0" build="allAtOnce"/>
      <p:bldP spid="88" grpId="0" animBg="1"/>
      <p:bldP spid="9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D1B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280160"/>
            <a:ext cx="12188952" cy="109728"/>
          </a:xfrm>
          <a:prstGeom prst="rect">
            <a:avLst/>
          </a:prstGeom>
          <a:solidFill>
            <a:srgbClr val="F9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PENGERTIAN PARAMETER PEMOTONGAN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15600" y="45720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CADCFC"/>
                </a:solidFill>
                <a:latin typeface="Calibri Light"/>
              </a:rPr>
              <a:t>Slide 03 / Materi Pokok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554480"/>
            <a:ext cx="11274552" cy="128016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137160" cy="1280160"/>
          </a:xfrm>
          <a:prstGeom prst="rect">
            <a:avLst/>
          </a:prstGeom>
          <a:solidFill>
            <a:srgbClr val="F9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13232" y="1627632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9C74F"/>
                </a:solidFill>
                <a:latin typeface="Calibri"/>
              </a:rPr>
              <a:t>Definisi: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" y="1965960"/>
            <a:ext cx="108813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  <a:latin typeface="Calibri Light"/>
              </a:rPr>
              <a:t>Parameter pemotongan adalah besaran-besaran yang harus ditentukan sebelum proses pembubutan agar menghasilkan produk sesuai spesifikasi dengan efisiensi optimal.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971800"/>
            <a:ext cx="242316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57200" y="2971800"/>
            <a:ext cx="2423160" cy="123444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57200" y="3063240"/>
            <a:ext cx="242316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FFFFFF"/>
                </a:solidFill>
                <a:latin typeface="Calibri"/>
              </a:rPr>
              <a:t>Vc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221130"/>
            <a:ext cx="2240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065A82"/>
                </a:solidFill>
                <a:latin typeface="Calibri"/>
              </a:rPr>
              <a:t>Kecepatan Potong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05840" y="4572000"/>
            <a:ext cx="1325880" cy="36576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48640" y="4663440"/>
            <a:ext cx="224028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 err="1">
                <a:latin typeface="Calibri Light"/>
              </a:rPr>
              <a:t>Kecepatan</a:t>
            </a:r>
            <a:r>
              <a:rPr sz="1400" b="1" i="0" dirty="0">
                <a:latin typeface="Calibri Light"/>
              </a:rPr>
              <a:t> </a:t>
            </a:r>
            <a:r>
              <a:rPr sz="1400" b="1" i="0" dirty="0" err="1">
                <a:latin typeface="Calibri Light"/>
              </a:rPr>
              <a:t>relatif</a:t>
            </a:r>
            <a:r>
              <a:rPr sz="1400" b="1" i="0" dirty="0">
                <a:latin typeface="Calibri Light"/>
              </a:rPr>
              <a:t> </a:t>
            </a:r>
            <a:r>
              <a:rPr sz="1400" b="1" i="0" dirty="0" err="1">
                <a:latin typeface="Calibri Light"/>
              </a:rPr>
              <a:t>antara</a:t>
            </a:r>
            <a:r>
              <a:rPr sz="1400" b="1" i="0" dirty="0">
                <a:latin typeface="Calibri Light"/>
              </a:rPr>
              <a:t>
</a:t>
            </a:r>
            <a:r>
              <a:rPr sz="1400" b="1" i="0" dirty="0" err="1">
                <a:latin typeface="Calibri Light"/>
              </a:rPr>
              <a:t>pahat</a:t>
            </a:r>
            <a:r>
              <a:rPr sz="1400" b="1" i="0" dirty="0">
                <a:latin typeface="Calibri Light"/>
              </a:rPr>
              <a:t> dan </a:t>
            </a:r>
            <a:r>
              <a:rPr sz="1400" b="1" i="0" dirty="0" err="1">
                <a:latin typeface="Calibri Light"/>
              </a:rPr>
              <a:t>benda</a:t>
            </a:r>
            <a:r>
              <a:rPr sz="1400" b="1" i="0" dirty="0">
                <a:latin typeface="Calibri Light"/>
              </a:rPr>
              <a:t> </a:t>
            </a:r>
            <a:r>
              <a:rPr sz="1400" b="1" i="0" dirty="0" err="1">
                <a:latin typeface="Calibri Light"/>
              </a:rPr>
              <a:t>kerja</a:t>
            </a:r>
            <a:r>
              <a:rPr sz="1400" b="1" i="0" dirty="0">
                <a:latin typeface="Calibri Light"/>
              </a:rPr>
              <a:t>
(m/</a:t>
            </a:r>
            <a:r>
              <a:rPr sz="1400" b="1" i="0" dirty="0" err="1">
                <a:latin typeface="Calibri Light"/>
              </a:rPr>
              <a:t>menit</a:t>
            </a:r>
            <a:r>
              <a:rPr sz="1400" b="1" i="0" dirty="0">
                <a:latin typeface="Calibri Light"/>
              </a:rPr>
              <a:t>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429000" y="2971800"/>
            <a:ext cx="242316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3429000" y="2971800"/>
            <a:ext cx="2423160" cy="123444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3429000" y="3063240"/>
            <a:ext cx="242316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FFFFFF"/>
                </a:solidFill>
                <a:latin typeface="Calibri"/>
              </a:rPr>
              <a:t>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20440" y="4221130"/>
            <a:ext cx="2240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1C7293"/>
                </a:solidFill>
                <a:latin typeface="Calibri"/>
              </a:rPr>
              <a:t>Putaran Spindle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977639" y="4572000"/>
            <a:ext cx="1325880" cy="36576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3520440" y="4663440"/>
            <a:ext cx="224028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1400" b="1" i="0">
                <a:latin typeface="Calibri Light"/>
              </a:defRPr>
            </a:lvl1pPr>
          </a:lstStyle>
          <a:p>
            <a:r>
              <a:rPr dirty="0" err="1"/>
              <a:t>Jumlah</a:t>
            </a:r>
            <a:r>
              <a:rPr dirty="0"/>
              <a:t> </a:t>
            </a:r>
            <a:r>
              <a:rPr dirty="0" err="1"/>
              <a:t>putaran</a:t>
            </a:r>
            <a:r>
              <a:rPr dirty="0"/>
              <a:t> </a:t>
            </a:r>
            <a:r>
              <a:rPr dirty="0" err="1"/>
              <a:t>benda</a:t>
            </a:r>
            <a:r>
              <a:rPr dirty="0"/>
              <a:t>
</a:t>
            </a:r>
            <a:r>
              <a:rPr dirty="0" err="1"/>
              <a:t>kerja</a:t>
            </a:r>
            <a:r>
              <a:rPr dirty="0"/>
              <a:t> per </a:t>
            </a:r>
            <a:r>
              <a:rPr dirty="0" err="1"/>
              <a:t>menit</a:t>
            </a:r>
            <a:r>
              <a:rPr dirty="0"/>
              <a:t>
(rpm)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00800" y="2971800"/>
            <a:ext cx="242316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6400800" y="2971800"/>
            <a:ext cx="2423160" cy="1234440"/>
          </a:xfrm>
          <a:prstGeom prst="rect">
            <a:avLst/>
          </a:prstGeom>
          <a:solidFill>
            <a:srgbClr val="0280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400800" y="3063240"/>
            <a:ext cx="242316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FFFFFF"/>
                </a:solidFill>
                <a:latin typeface="Calibri"/>
              </a:rPr>
              <a:t>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4221130"/>
            <a:ext cx="2240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02805A"/>
                </a:solidFill>
                <a:latin typeface="Calibri"/>
              </a:rPr>
              <a:t>Gerak Makan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949440" y="4572000"/>
            <a:ext cx="1325880" cy="36576"/>
          </a:xfrm>
          <a:prstGeom prst="rect">
            <a:avLst/>
          </a:prstGeom>
          <a:solidFill>
            <a:srgbClr val="0280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492240" y="4663440"/>
            <a:ext cx="2240280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1400" b="1" i="0">
                <a:latin typeface="Calibri Light"/>
              </a:defRPr>
            </a:lvl1pPr>
          </a:lstStyle>
          <a:p>
            <a:r>
              <a:rPr dirty="0"/>
              <a:t>Jarak </a:t>
            </a:r>
            <a:r>
              <a:rPr dirty="0" err="1"/>
              <a:t>tempuh</a:t>
            </a:r>
            <a:r>
              <a:rPr dirty="0"/>
              <a:t> </a:t>
            </a:r>
            <a:r>
              <a:rPr dirty="0" err="1"/>
              <a:t>pahat</a:t>
            </a:r>
            <a:r>
              <a:rPr dirty="0"/>
              <a:t>
</a:t>
            </a:r>
            <a:r>
              <a:rPr dirty="0" err="1"/>
              <a:t>tiap</a:t>
            </a:r>
            <a:r>
              <a:rPr dirty="0"/>
              <a:t> </a:t>
            </a:r>
            <a:r>
              <a:rPr dirty="0" err="1"/>
              <a:t>satu</a:t>
            </a:r>
            <a:r>
              <a:rPr dirty="0"/>
              <a:t> </a:t>
            </a:r>
            <a:r>
              <a:rPr dirty="0" err="1"/>
              <a:t>putaran</a:t>
            </a:r>
            <a:r>
              <a:rPr dirty="0"/>
              <a:t>
(mm/put)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372600" y="2971800"/>
            <a:ext cx="242316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9372600" y="2971800"/>
            <a:ext cx="2423160" cy="123444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9372600" y="3063240"/>
            <a:ext cx="242316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64040" y="4221130"/>
            <a:ext cx="2240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 dirty="0" err="1">
                <a:solidFill>
                  <a:srgbClr val="065A82"/>
                </a:solidFill>
                <a:latin typeface="Calibri"/>
              </a:rPr>
              <a:t>Kedalaman</a:t>
            </a:r>
            <a:r>
              <a:rPr b="1" i="0" dirty="0">
                <a:solidFill>
                  <a:srgbClr val="065A82"/>
                </a:solidFill>
                <a:latin typeface="Calibri"/>
              </a:rPr>
              <a:t> </a:t>
            </a:r>
            <a:r>
              <a:rPr b="1" i="0" dirty="0" err="1">
                <a:solidFill>
                  <a:srgbClr val="065A82"/>
                </a:solidFill>
                <a:latin typeface="Calibri"/>
              </a:rPr>
              <a:t>Potong</a:t>
            </a:r>
            <a:endParaRPr b="1" i="0" dirty="0">
              <a:solidFill>
                <a:srgbClr val="065A82"/>
              </a:solidFill>
              <a:latin typeface="Calibri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9921240" y="4572000"/>
            <a:ext cx="1325880" cy="36576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9464040" y="4663440"/>
            <a:ext cx="224028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1400" b="1" i="0">
                <a:latin typeface="Calibri Light"/>
              </a:defRPr>
            </a:lvl1pPr>
          </a:lstStyle>
          <a:p>
            <a:r>
              <a:rPr dirty="0"/>
              <a:t>Tebal </a:t>
            </a:r>
            <a:r>
              <a:rPr dirty="0" err="1"/>
              <a:t>lapisan</a:t>
            </a:r>
            <a:r>
              <a:rPr dirty="0"/>
              <a:t> </a:t>
            </a:r>
            <a:r>
              <a:rPr dirty="0" err="1"/>
              <a:t>bahan</a:t>
            </a:r>
            <a:r>
              <a:rPr dirty="0"/>
              <a:t>
yang </a:t>
            </a:r>
            <a:r>
              <a:rPr dirty="0" err="1"/>
              <a:t>dilepas</a:t>
            </a:r>
            <a:r>
              <a:rPr dirty="0"/>
              <a:t> </a:t>
            </a:r>
            <a:r>
              <a:rPr dirty="0" err="1"/>
              <a:t>tiap</a:t>
            </a:r>
            <a:r>
              <a:rPr dirty="0"/>
              <a:t>
</a:t>
            </a:r>
            <a:r>
              <a:rPr dirty="0" err="1"/>
              <a:t>passan</a:t>
            </a:r>
            <a:r>
              <a:rPr dirty="0"/>
              <a:t> (mm)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280160"/>
            <a:ext cx="12188952" cy="109728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KECEPATAN POTONG  (Vc)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55448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65A82"/>
                </a:solidFill>
                <a:latin typeface="Calibri"/>
              </a:rPr>
              <a:t>Pengertian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965960"/>
            <a:ext cx="548640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965960"/>
            <a:ext cx="109728" cy="123444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2057400"/>
            <a:ext cx="52120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E293B"/>
                </a:solidFill>
                <a:latin typeface="Calibri Light"/>
              </a:rPr>
              <a:t>Kecepatan potong (Vc) adalah kecepatan relatif antara mata pahat dan permukaan benda kerja, diukur dalam satuan meter per menit (m/menit).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337560"/>
            <a:ext cx="5486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65A82"/>
                </a:solidFill>
                <a:latin typeface="Calibri"/>
              </a:rPr>
              <a:t>Rumus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749039"/>
            <a:ext cx="5486400" cy="1371600"/>
          </a:xfrm>
          <a:prstGeom prst="rect">
            <a:avLst/>
          </a:prstGeom>
          <a:solidFill>
            <a:srgbClr val="0D1B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57200" y="3749039"/>
            <a:ext cx="109728" cy="1371600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94360" y="3931920"/>
            <a:ext cx="5212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02C39A"/>
                </a:solidFill>
                <a:latin typeface="Calibri"/>
              </a:rPr>
              <a:t>Vc  =  (π × d × n) / 1000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4572000"/>
            <a:ext cx="5212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CADCFC"/>
                </a:solidFill>
                <a:latin typeface="Calibri Light"/>
              </a:rPr>
              <a:t>Vc = kecepatan potong (m/menit)  |  d = diameter (mm)  |  n = putaran (rpm)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257800"/>
            <a:ext cx="5486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65A82"/>
                </a:solidFill>
                <a:latin typeface="Calibri"/>
              </a:rPr>
              <a:t>Faktor yang Mempengaruhi Vc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5669280"/>
            <a:ext cx="548640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ct val="0"/>
              </a:spcAft>
            </a:pPr>
            <a:r>
              <a:rPr sz="1050">
                <a:solidFill>
                  <a:srgbClr val="02C39A"/>
                </a:solidFill>
                <a:latin typeface="Calibri"/>
              </a:rPr>
              <a:t>▶  </a:t>
            </a:r>
            <a:r>
              <a:rPr sz="1150">
                <a:solidFill>
                  <a:srgbClr val="1E293B"/>
                </a:solidFill>
                <a:latin typeface="Calibri"/>
              </a:rPr>
              <a:t>Material benda kerja (baja lunak, aluminium, kuningan)</a:t>
            </a:r>
          </a:p>
          <a:p>
            <a:pPr algn="l">
              <a:spcAft>
                <a:spcPct val="0"/>
              </a:spcAft>
            </a:pPr>
            <a:r>
              <a:rPr sz="1050">
                <a:solidFill>
                  <a:srgbClr val="02C39A"/>
                </a:solidFill>
                <a:latin typeface="Calibri"/>
              </a:rPr>
              <a:t>▶  </a:t>
            </a:r>
            <a:r>
              <a:rPr sz="1150">
                <a:solidFill>
                  <a:srgbClr val="1E293B"/>
                </a:solidFill>
                <a:latin typeface="Calibri"/>
              </a:rPr>
              <a:t>Material pahat (HSS, karbida)</a:t>
            </a:r>
          </a:p>
          <a:p>
            <a:pPr algn="l">
              <a:spcAft>
                <a:spcPct val="0"/>
              </a:spcAft>
            </a:pPr>
            <a:r>
              <a:rPr sz="1050">
                <a:solidFill>
                  <a:srgbClr val="02C39A"/>
                </a:solidFill>
                <a:latin typeface="Calibri"/>
              </a:rPr>
              <a:t>▶  </a:t>
            </a:r>
            <a:r>
              <a:rPr sz="1150">
                <a:solidFill>
                  <a:srgbClr val="1E293B"/>
                </a:solidFill>
                <a:latin typeface="Calibri"/>
              </a:rPr>
              <a:t>Penggunaan cairan pendingin (coolant)</a:t>
            </a:r>
          </a:p>
          <a:p>
            <a:pPr algn="l">
              <a:spcAft>
                <a:spcPct val="0"/>
              </a:spcAft>
            </a:pPr>
            <a:r>
              <a:rPr sz="1050">
                <a:solidFill>
                  <a:srgbClr val="02C39A"/>
                </a:solidFill>
                <a:latin typeface="Calibri"/>
              </a:rPr>
              <a:t>▶  </a:t>
            </a:r>
            <a:r>
              <a:rPr sz="1150">
                <a:solidFill>
                  <a:srgbClr val="1E293B"/>
                </a:solidFill>
                <a:latin typeface="Calibri"/>
              </a:rPr>
              <a:t>Jenis operasi (roughing atau finishing)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1554480"/>
            <a:ext cx="5486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65A82"/>
                </a:solidFill>
                <a:latin typeface="Calibri"/>
              </a:rPr>
              <a:t>Tabel Kecepatan Potong Standar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09360" y="2011680"/>
            <a:ext cx="2194560" cy="530352"/>
          </a:xfrm>
          <a:prstGeom prst="rect">
            <a:avLst/>
          </a:prstGeom>
          <a:solidFill>
            <a:srgbClr val="0D1B3E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355080" y="2103120"/>
            <a:ext cx="2103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Material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503920" y="2011680"/>
            <a:ext cx="1600200" cy="530352"/>
          </a:xfrm>
          <a:prstGeom prst="rect">
            <a:avLst/>
          </a:prstGeom>
          <a:solidFill>
            <a:srgbClr val="0D1B3E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549640" y="2103120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Pahat HSS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104120" y="2011680"/>
            <a:ext cx="1600200" cy="530352"/>
          </a:xfrm>
          <a:prstGeom prst="rect">
            <a:avLst/>
          </a:prstGeom>
          <a:solidFill>
            <a:srgbClr val="0D1B3E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0149840" y="2103120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Pahat Karbida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09360" y="2542032"/>
            <a:ext cx="219456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355080" y="2633472"/>
            <a:ext cx="2103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Baja Lunak (ST37)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503920" y="2542032"/>
            <a:ext cx="160020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8549640" y="2633472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1E293B"/>
                </a:solidFill>
                <a:latin typeface="Calibri"/>
              </a:rPr>
              <a:t>20 – 30 m/min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0104120" y="2542032"/>
            <a:ext cx="160020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0149840" y="2633472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1E293B"/>
                </a:solidFill>
                <a:latin typeface="Calibri"/>
              </a:rPr>
              <a:t>80 – 120 m/min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309360" y="3072384"/>
            <a:ext cx="2194560" cy="530352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6355080" y="3163824"/>
            <a:ext cx="2103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Baja Keras (ST60)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503920" y="3072384"/>
            <a:ext cx="1600200" cy="530352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8549640" y="3163824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1E293B"/>
                </a:solidFill>
                <a:latin typeface="Calibri"/>
              </a:rPr>
              <a:t>10 – 18 m/min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0104120" y="3072384"/>
            <a:ext cx="1600200" cy="530352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10149840" y="3163824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1E293B"/>
                </a:solidFill>
                <a:latin typeface="Calibri"/>
              </a:rPr>
              <a:t>50 – 80 m/min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309360" y="3602736"/>
            <a:ext cx="219456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6355080" y="3694176"/>
            <a:ext cx="2103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Aluminium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503920" y="3602736"/>
            <a:ext cx="160020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8549640" y="3694176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1E293B"/>
                </a:solidFill>
                <a:latin typeface="Calibri"/>
              </a:rPr>
              <a:t>100 – 200 m/min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0104120" y="3602736"/>
            <a:ext cx="160020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10149840" y="3694176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1E293B"/>
                </a:solidFill>
                <a:latin typeface="Calibri"/>
              </a:rPr>
              <a:t>300 – 500 m/min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309360" y="4133087"/>
            <a:ext cx="2194560" cy="530352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6355080" y="4224527"/>
            <a:ext cx="2103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Kuningan (Brass)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503920" y="4133087"/>
            <a:ext cx="1600200" cy="530352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8549640" y="4224527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1E293B"/>
                </a:solidFill>
                <a:latin typeface="Calibri"/>
              </a:rPr>
              <a:t>60 – 100 m/min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0104120" y="4133087"/>
            <a:ext cx="1600200" cy="530352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10149840" y="4224527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1E293B"/>
                </a:solidFill>
                <a:latin typeface="Calibri"/>
              </a:rPr>
              <a:t>150 – 250 m/min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309360" y="4663440"/>
            <a:ext cx="219456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6355080" y="4754879"/>
            <a:ext cx="2103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Besi Tuang (CI)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503920" y="4663440"/>
            <a:ext cx="160020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8549640" y="4754879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1E293B"/>
                </a:solidFill>
                <a:latin typeface="Calibri"/>
              </a:rPr>
              <a:t>15 – 25 m/min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0104120" y="4663440"/>
            <a:ext cx="160020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10149840" y="4754879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1E293B"/>
                </a:solidFill>
                <a:latin typeface="Calibri"/>
              </a:rPr>
              <a:t>60 – 100 m/min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309360" y="5193792"/>
            <a:ext cx="2194560" cy="530352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TextBox 53"/>
          <p:cNvSpPr txBox="1"/>
          <p:nvPr/>
        </p:nvSpPr>
        <p:spPr>
          <a:xfrm>
            <a:off x="6355080" y="5285231"/>
            <a:ext cx="2103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E293B"/>
                </a:solidFill>
                <a:latin typeface="Calibri"/>
              </a:rPr>
              <a:t>Tembaga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503920" y="5193792"/>
            <a:ext cx="1600200" cy="530352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8549640" y="5285231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1E293B"/>
                </a:solidFill>
                <a:latin typeface="Calibri"/>
              </a:rPr>
              <a:t>50 – 80 m/min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104120" y="5193792"/>
            <a:ext cx="1600200" cy="530352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/>
          <p:cNvSpPr txBox="1"/>
          <p:nvPr/>
        </p:nvSpPr>
        <p:spPr>
          <a:xfrm>
            <a:off x="10149840" y="5285231"/>
            <a:ext cx="1508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1E293B"/>
                </a:solidFill>
                <a:latin typeface="Calibri"/>
              </a:rPr>
              <a:t>120 – 200 m/min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D1B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280160"/>
            <a:ext cx="12188952" cy="109728"/>
          </a:xfrm>
          <a:prstGeom prst="rect">
            <a:avLst/>
          </a:prstGeom>
          <a:solidFill>
            <a:srgbClr val="F9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PUTARAN SPINDLE (n) &amp; KECEPATAN PEMAKANAN (Vf)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508760"/>
            <a:ext cx="5486400" cy="5120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508760"/>
            <a:ext cx="5486400" cy="50292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02920" y="1572768"/>
            <a:ext cx="5212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PUTARAN SPINDLE  —  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1031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65A82"/>
                </a:solidFill>
                <a:latin typeface="Calibri"/>
              </a:rPr>
              <a:t>Rumus: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468880"/>
            <a:ext cx="5029200" cy="9144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94360" y="2606040"/>
            <a:ext cx="49377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n  =  (1000 × Vc) / (π × d)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47472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4748B"/>
                </a:solidFill>
                <a:latin typeface="Calibri Light"/>
              </a:rPr>
              <a:t>Satuan: rpm (rotasi per menit)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3931920"/>
            <a:ext cx="5029200" cy="2468880"/>
          </a:xfrm>
          <a:prstGeom prst="rect">
            <a:avLst/>
          </a:prstGeom>
          <a:solidFill>
            <a:srgbClr val="F0F7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548640" y="3931920"/>
            <a:ext cx="109728" cy="2468880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31520" y="402336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065A82"/>
                </a:solidFill>
                <a:latin typeface="Calibri"/>
              </a:rPr>
              <a:t>✏  Contoh Perhitungan: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434840"/>
            <a:ext cx="466344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E293B"/>
                </a:solidFill>
                <a:latin typeface="Calibri"/>
              </a:rPr>
              <a:t>Diketahui:</a:t>
            </a:r>
          </a:p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  • d = 50 mm  (diameter benda kerja)</a:t>
            </a:r>
          </a:p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  • Vc = 25 m/menit  (baja lunak, pahat HSS)</a:t>
            </a:r>
          </a:p>
          <a:p>
            <a:pPr algn="l"/>
            <a:r>
              <a:rPr sz="1200" b="1" i="0">
                <a:solidFill>
                  <a:srgbClr val="1E293B"/>
                </a:solidFill>
                <a:latin typeface="Calibri"/>
              </a:rPr>
              <a:t>Ditanya: n = ?</a:t>
            </a:r>
          </a:p>
          <a:p>
            <a:pPr algn="l"/>
            <a:r>
              <a:rPr sz="1200" b="1" i="0">
                <a:solidFill>
                  <a:srgbClr val="1E293B"/>
                </a:solidFill>
                <a:latin typeface="Calibri"/>
              </a:rPr>
              <a:t>Jawab:</a:t>
            </a:r>
          </a:p>
          <a:p>
            <a:pPr algn="l"/>
            <a:r>
              <a:rPr sz="1200" b="1" i="0">
                <a:solidFill>
                  <a:srgbClr val="065A82"/>
                </a:solidFill>
                <a:latin typeface="Calibri"/>
              </a:rPr>
              <a:t>n = (1000 × 25) / (3,14 × 50)</a:t>
            </a:r>
          </a:p>
          <a:p>
            <a:pPr algn="l"/>
            <a:r>
              <a:rPr sz="1300" b="1" i="0">
                <a:solidFill>
                  <a:srgbClr val="02C39A"/>
                </a:solidFill>
                <a:latin typeface="Calibri"/>
              </a:rPr>
              <a:t>n = 25.000 / 157  ≈  159 rpm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09360" y="1508760"/>
            <a:ext cx="5486400" cy="5120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309360" y="1508760"/>
            <a:ext cx="5486400" cy="50292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446520" y="1572768"/>
            <a:ext cx="5212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KECEPATAN PEMAKANAN  —  Vf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21031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C7293"/>
                </a:solidFill>
                <a:latin typeface="Calibri"/>
              </a:rPr>
              <a:t>Rumus: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92240" y="2468880"/>
            <a:ext cx="5029200" cy="91440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537960" y="2606040"/>
            <a:ext cx="49377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Calibri"/>
              </a:rPr>
              <a:t>Vf  =  f  ×  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47472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1">
                <a:solidFill>
                  <a:srgbClr val="64748B"/>
                </a:solidFill>
                <a:latin typeface="Calibri Light"/>
              </a:rPr>
              <a:t>f = gerak makan (mm/put)  |  Satuan: mm/menit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2" y="3712464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C7293"/>
                </a:solidFill>
                <a:latin typeface="Calibri"/>
              </a:rPr>
              <a:t>Rekomendasi Nilai f: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46521" y="3931921"/>
            <a:ext cx="2560320" cy="457200"/>
          </a:xfrm>
          <a:prstGeom prst="rect">
            <a:avLst/>
          </a:prstGeom>
          <a:solidFill>
            <a:srgbClr val="0D1B3E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492240" y="4023360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FFFFFF"/>
                </a:solidFill>
                <a:latin typeface="Calibri"/>
              </a:rPr>
              <a:t>Jenis Operasi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06840" y="3931921"/>
            <a:ext cx="2560320" cy="457200"/>
          </a:xfrm>
          <a:prstGeom prst="rect">
            <a:avLst/>
          </a:prstGeom>
          <a:solidFill>
            <a:srgbClr val="0D1B3E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9052561" y="4023360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FFFFFF"/>
                </a:solidFill>
                <a:latin typeface="Calibri"/>
              </a:rPr>
              <a:t>Nilai f (mm/put)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46521" y="4389121"/>
            <a:ext cx="2560320" cy="457200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492240" y="4480560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Roughing kasar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006840" y="4389121"/>
            <a:ext cx="2560320" cy="457200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9052561" y="4480560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0" i="0">
                <a:solidFill>
                  <a:srgbClr val="1E293B"/>
                </a:solidFill>
                <a:latin typeface="Calibri"/>
              </a:rPr>
              <a:t>0.3 – 0.8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46521" y="4846321"/>
            <a:ext cx="2560320" cy="457200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6492240" y="4937760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Roughing sedang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006840" y="4846321"/>
            <a:ext cx="2560320" cy="457200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9052561" y="4937760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0" i="0">
                <a:solidFill>
                  <a:srgbClr val="1E293B"/>
                </a:solidFill>
                <a:latin typeface="Calibri"/>
              </a:rPr>
              <a:t>0.15 – 0.3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446521" y="5303521"/>
            <a:ext cx="2560320" cy="457200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6492240" y="5394960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Finishing halus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006840" y="5303521"/>
            <a:ext cx="2560320" cy="457200"/>
          </a:xfrm>
          <a:prstGeom prst="rect">
            <a:avLst/>
          </a:prstGeom>
          <a:solidFill>
            <a:srgbClr val="FFFFFF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9052561" y="5394960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0" i="0">
                <a:solidFill>
                  <a:srgbClr val="1E293B"/>
                </a:solidFill>
                <a:latin typeface="Calibri"/>
              </a:rPr>
              <a:t>0.05 – 0.15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446521" y="5760721"/>
            <a:ext cx="2560320" cy="457200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6492240" y="5852160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1E293B"/>
                </a:solidFill>
                <a:latin typeface="Calibri"/>
              </a:rPr>
              <a:t>Finishing sangat halus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006840" y="5760721"/>
            <a:ext cx="2560320" cy="457200"/>
          </a:xfrm>
          <a:prstGeom prst="rect">
            <a:avLst/>
          </a:prstGeom>
          <a:solidFill>
            <a:srgbClr val="E8F4FD"/>
          </a:solidFill>
          <a:ln w="3810"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9052561" y="5852160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0" i="0">
                <a:solidFill>
                  <a:srgbClr val="1E293B"/>
                </a:solidFill>
                <a:latin typeface="Calibri"/>
              </a:rPr>
              <a:t>&lt; 0.05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309361" y="6533389"/>
            <a:ext cx="5486400" cy="109728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6400801" y="6272785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1" dirty="0" err="1">
                <a:solidFill>
                  <a:srgbClr val="1C7293"/>
                </a:solidFill>
                <a:latin typeface="Calibri Light"/>
              </a:rPr>
              <a:t>Vf</a:t>
            </a:r>
            <a:r>
              <a:rPr sz="1050" b="0" i="1" dirty="0">
                <a:solidFill>
                  <a:srgbClr val="1C7293"/>
                </a:solidFill>
                <a:latin typeface="Calibri Light"/>
              </a:rPr>
              <a:t> = f × n = 0.2 × 159 = 31.8 mm/</a:t>
            </a:r>
            <a:r>
              <a:rPr sz="1050" b="0" i="1" dirty="0" err="1">
                <a:solidFill>
                  <a:srgbClr val="1C7293"/>
                </a:solidFill>
                <a:latin typeface="Calibri Light"/>
              </a:rPr>
              <a:t>menit</a:t>
            </a:r>
            <a:r>
              <a:rPr sz="1050" b="0" i="1" dirty="0">
                <a:solidFill>
                  <a:srgbClr val="1C7293"/>
                </a:solidFill>
                <a:latin typeface="Calibri Light"/>
              </a:rPr>
              <a:t>  (</a:t>
            </a:r>
            <a:r>
              <a:rPr sz="1050" b="0" i="1" dirty="0" err="1">
                <a:solidFill>
                  <a:srgbClr val="1C7293"/>
                </a:solidFill>
                <a:latin typeface="Calibri Light"/>
              </a:rPr>
              <a:t>lanjutan</a:t>
            </a:r>
            <a:r>
              <a:rPr sz="1050" b="0" i="1" dirty="0">
                <a:solidFill>
                  <a:srgbClr val="1C7293"/>
                </a:solidFill>
                <a:latin typeface="Calibri Light"/>
              </a:rPr>
              <a:t> </a:t>
            </a:r>
            <a:r>
              <a:rPr sz="1050" b="0" i="1" dirty="0" err="1">
                <a:solidFill>
                  <a:srgbClr val="1C7293"/>
                </a:solidFill>
                <a:latin typeface="Calibri Light"/>
              </a:rPr>
              <a:t>contoh</a:t>
            </a:r>
            <a:r>
              <a:rPr sz="1050" b="0" i="1" dirty="0">
                <a:solidFill>
                  <a:srgbClr val="1C7293"/>
                </a:solidFill>
                <a:latin typeface="Calibri Light"/>
              </a:rPr>
              <a:t> </a:t>
            </a:r>
            <a:r>
              <a:rPr sz="1050" b="0" i="1" dirty="0" err="1">
                <a:solidFill>
                  <a:srgbClr val="1C7293"/>
                </a:solidFill>
                <a:latin typeface="Calibri Light"/>
              </a:rPr>
              <a:t>sebelumnya</a:t>
            </a:r>
            <a:r>
              <a:rPr sz="1050" b="0" i="1" dirty="0">
                <a:solidFill>
                  <a:srgbClr val="1C7293"/>
                </a:solidFill>
                <a:latin typeface="Calibri Light"/>
              </a:rPr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280160"/>
            <a:ext cx="12188952" cy="109728"/>
          </a:xfrm>
          <a:prstGeom prst="rect">
            <a:avLst/>
          </a:prstGeom>
          <a:solidFill>
            <a:srgbClr val="F9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KEDALAMAN POTONG  (a / Depth of Cut)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508760"/>
            <a:ext cx="5029200" cy="5074920"/>
          </a:xfrm>
          <a:prstGeom prst="rect">
            <a:avLst/>
          </a:prstGeom>
          <a:solidFill>
            <a:srgbClr val="0D1B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508760"/>
            <a:ext cx="109728" cy="5074920"/>
          </a:xfrm>
          <a:prstGeom prst="rect">
            <a:avLst/>
          </a:prstGeom>
          <a:solidFill>
            <a:srgbClr val="F9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731520" y="2286000"/>
            <a:ext cx="4389120" cy="2286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31520" y="2514600"/>
            <a:ext cx="4389120" cy="1645920"/>
          </a:xfrm>
          <a:prstGeom prst="rect">
            <a:avLst/>
          </a:prstGeom>
          <a:solidFill>
            <a:srgbClr val="A0A0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731520" y="4160520"/>
            <a:ext cx="4389120" cy="2286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731520" y="2286000"/>
            <a:ext cx="4389120" cy="457200"/>
          </a:xfrm>
          <a:prstGeom prst="rect">
            <a:avLst/>
          </a:prstGeom>
          <a:solidFill>
            <a:srgbClr val="D4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731520" y="2743200"/>
            <a:ext cx="4389120" cy="137160"/>
          </a:xfrm>
          <a:prstGeom prst="rect">
            <a:avLst/>
          </a:prstGeom>
          <a:solidFill>
            <a:srgbClr val="B8D4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572000" y="2148840"/>
            <a:ext cx="411480" cy="59436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480560" y="2651760"/>
            <a:ext cx="502920" cy="137160"/>
          </a:xfrm>
          <a:prstGeom prst="rect">
            <a:avLst/>
          </a:prstGeom>
          <a:solidFill>
            <a:srgbClr val="6666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5074920" y="2286000"/>
            <a:ext cx="109728" cy="457200"/>
          </a:xfrm>
          <a:prstGeom prst="rect">
            <a:avLst/>
          </a:prstGeom>
          <a:solidFill>
            <a:srgbClr val="F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 rot="5400000">
            <a:off x="4649724" y="23317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 dirty="0">
                <a:solidFill>
                  <a:srgbClr val="FF4444"/>
                </a:solidFill>
                <a:latin typeface="Calibri"/>
              </a:rPr>
              <a:t>← a →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" y="2330517"/>
            <a:ext cx="1371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 dirty="0">
                <a:solidFill>
                  <a:srgbClr val="F9C74F"/>
                </a:solidFill>
                <a:latin typeface="Calibri Light"/>
              </a:rPr>
              <a:t>Lapisan yang
</a:t>
            </a:r>
            <a:r>
              <a:rPr sz="1000" b="0" i="1" dirty="0" err="1">
                <a:solidFill>
                  <a:srgbClr val="F9C74F"/>
                </a:solidFill>
                <a:latin typeface="Calibri Light"/>
              </a:rPr>
              <a:t>akan</a:t>
            </a:r>
            <a:r>
              <a:rPr sz="1000" b="0" i="1" dirty="0">
                <a:solidFill>
                  <a:srgbClr val="F9C74F"/>
                </a:solidFill>
                <a:latin typeface="Calibri Light"/>
              </a:rPr>
              <a:t> </a:t>
            </a:r>
            <a:r>
              <a:rPr sz="1000" b="0" i="1" dirty="0" err="1">
                <a:solidFill>
                  <a:srgbClr val="F9C74F"/>
                </a:solidFill>
                <a:latin typeface="Calibri Light"/>
              </a:rPr>
              <a:t>dilepas</a:t>
            </a:r>
            <a:endParaRPr sz="1000" b="0" i="1" dirty="0">
              <a:solidFill>
                <a:srgbClr val="F9C74F"/>
              </a:solidFill>
              <a:latin typeface="Calibri Ligh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1248" y="2923674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 dirty="0" err="1">
                <a:solidFill>
                  <a:srgbClr val="CADCFC"/>
                </a:solidFill>
                <a:latin typeface="Calibri Light"/>
              </a:rPr>
              <a:t>Permukaan</a:t>
            </a:r>
            <a:r>
              <a:rPr sz="1000" b="0" i="1" dirty="0">
                <a:solidFill>
                  <a:srgbClr val="CADCFC"/>
                </a:solidFill>
                <a:latin typeface="Calibri Light"/>
              </a:rPr>
              <a:t> </a:t>
            </a:r>
            <a:r>
              <a:rPr sz="1000" b="0" i="1" dirty="0" err="1">
                <a:solidFill>
                  <a:srgbClr val="CADCFC"/>
                </a:solidFill>
                <a:latin typeface="Calibri Light"/>
              </a:rPr>
              <a:t>baru</a:t>
            </a:r>
            <a:r>
              <a:rPr sz="1000" b="0" i="1" dirty="0">
                <a:solidFill>
                  <a:srgbClr val="CADCFC"/>
                </a:solidFill>
                <a:latin typeface="Calibri Light"/>
              </a:rPr>
              <a:t>
</a:t>
            </a:r>
            <a:r>
              <a:rPr sz="1000" b="0" i="1" dirty="0" err="1">
                <a:solidFill>
                  <a:srgbClr val="CADCFC"/>
                </a:solidFill>
                <a:latin typeface="Calibri Light"/>
              </a:rPr>
              <a:t>setelah</a:t>
            </a:r>
            <a:r>
              <a:rPr sz="1000" b="0" i="1" dirty="0">
                <a:solidFill>
                  <a:srgbClr val="CADCFC"/>
                </a:solidFill>
                <a:latin typeface="Calibri Light"/>
              </a:rPr>
              <a:t> </a:t>
            </a:r>
            <a:r>
              <a:rPr sz="1000" b="0" i="1" dirty="0" err="1">
                <a:solidFill>
                  <a:srgbClr val="CADCFC"/>
                </a:solidFill>
                <a:latin typeface="Calibri Light"/>
              </a:rPr>
              <a:t>dipotong</a:t>
            </a:r>
            <a:endParaRPr sz="1000" b="0" i="1" dirty="0">
              <a:solidFill>
                <a:srgbClr val="CADCFC"/>
              </a:solidFill>
              <a:latin typeface="Calibri Ligh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8640" y="438912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64748B"/>
                </a:solidFill>
                <a:latin typeface="Calibri Light"/>
              </a:rPr>
              <a:t>Ilustrasi: Proses Pemotongan pada Mesin Bubut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60720" y="1508760"/>
            <a:ext cx="6126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65A82"/>
                </a:solidFill>
                <a:latin typeface="Calibri"/>
              </a:rPr>
              <a:t>Definisi: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60720" y="1874519"/>
            <a:ext cx="612648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5760720" y="1874519"/>
            <a:ext cx="109728" cy="9144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943600" y="1965960"/>
            <a:ext cx="5806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E293B"/>
                </a:solidFill>
                <a:latin typeface="Calibri Light"/>
              </a:rPr>
              <a:t>Kedalaman potong (a) adalah tebal lapisan material yang dilepas dari benda kerja dalam sekali lintasan pemakanan, diukur tegak lurus terhadap arah pemakanan (mm).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760720" y="2926080"/>
            <a:ext cx="2926080" cy="356616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5943600" y="2999232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⚒  ROUGHING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352044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9C74F"/>
                </a:solidFill>
                <a:latin typeface="Calibri"/>
              </a:rPr>
              <a:t>a = 0.5 – 5 mm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06440" y="4114800"/>
            <a:ext cx="283464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ct val="0"/>
              </a:spcAft>
            </a:pPr>
            <a:r>
              <a:rPr sz="1050">
                <a:solidFill>
                  <a:srgbClr val="F9C74F"/>
                </a:solidFill>
                <a:latin typeface="Calibri"/>
              </a:rPr>
              <a:t>▶  </a:t>
            </a:r>
            <a:r>
              <a:rPr sz="1150">
                <a:solidFill>
                  <a:srgbClr val="FFFFFF"/>
                </a:solidFill>
                <a:latin typeface="Calibri"/>
              </a:rPr>
              <a:t>Pengerjaan awal benda</a:t>
            </a:r>
          </a:p>
          <a:p>
            <a:pPr algn="l">
              <a:spcAft>
                <a:spcPct val="0"/>
              </a:spcAft>
            </a:pPr>
            <a:r>
              <a:rPr sz="1050">
                <a:solidFill>
                  <a:srgbClr val="F9C74F"/>
                </a:solidFill>
                <a:latin typeface="Calibri"/>
              </a:rPr>
              <a:t>▶  </a:t>
            </a:r>
            <a:r>
              <a:rPr sz="1150">
                <a:solidFill>
                  <a:srgbClr val="FFFFFF"/>
                </a:solidFill>
                <a:latin typeface="Calibri"/>
              </a:rPr>
              <a:t>Prioritas kecepatan</a:t>
            </a:r>
          </a:p>
          <a:p>
            <a:pPr algn="l">
              <a:spcAft>
                <a:spcPct val="0"/>
              </a:spcAft>
            </a:pPr>
            <a:r>
              <a:rPr sz="1050">
                <a:solidFill>
                  <a:srgbClr val="F9C74F"/>
                </a:solidFill>
                <a:latin typeface="Calibri"/>
              </a:rPr>
              <a:t>▶  </a:t>
            </a:r>
            <a:r>
              <a:rPr sz="1150">
                <a:solidFill>
                  <a:srgbClr val="FFFFFF"/>
                </a:solidFill>
                <a:latin typeface="Calibri"/>
              </a:rPr>
              <a:t>Toleransi longgar</a:t>
            </a:r>
          </a:p>
          <a:p>
            <a:pPr algn="l">
              <a:spcAft>
                <a:spcPct val="0"/>
              </a:spcAft>
            </a:pPr>
            <a:r>
              <a:rPr sz="1050">
                <a:solidFill>
                  <a:srgbClr val="F9C74F"/>
                </a:solidFill>
                <a:latin typeface="Calibri"/>
              </a:rPr>
              <a:t>▶  </a:t>
            </a:r>
            <a:r>
              <a:rPr sz="1150">
                <a:solidFill>
                  <a:srgbClr val="FFFFFF"/>
                </a:solidFill>
                <a:latin typeface="Calibri"/>
              </a:rPr>
              <a:t>Material banyak terbuang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869680" y="2926080"/>
            <a:ext cx="2926080" cy="356616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9052560" y="2999232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✨  FINISHING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52560" y="352044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9C74F"/>
                </a:solidFill>
                <a:latin typeface="Calibri"/>
              </a:rPr>
              <a:t>a = 0.1 – 0.5 mm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915400" y="4114800"/>
            <a:ext cx="283464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ct val="0"/>
              </a:spcAft>
            </a:pPr>
            <a:r>
              <a:rPr sz="1050">
                <a:solidFill>
                  <a:srgbClr val="F9C74F"/>
                </a:solidFill>
                <a:latin typeface="Calibri"/>
              </a:rPr>
              <a:t>▶  </a:t>
            </a:r>
            <a:r>
              <a:rPr sz="1150">
                <a:solidFill>
                  <a:srgbClr val="FFFFFF"/>
                </a:solidFill>
                <a:latin typeface="Calibri"/>
              </a:rPr>
              <a:t>Pengerjaan akhir benda</a:t>
            </a:r>
          </a:p>
          <a:p>
            <a:pPr algn="l">
              <a:spcAft>
                <a:spcPct val="0"/>
              </a:spcAft>
            </a:pPr>
            <a:r>
              <a:rPr sz="1050">
                <a:solidFill>
                  <a:srgbClr val="F9C74F"/>
                </a:solidFill>
                <a:latin typeface="Calibri"/>
              </a:rPr>
              <a:t>▶  </a:t>
            </a:r>
            <a:r>
              <a:rPr sz="1150">
                <a:solidFill>
                  <a:srgbClr val="FFFFFF"/>
                </a:solidFill>
                <a:latin typeface="Calibri"/>
              </a:rPr>
              <a:t>Prioritas kualitas permukaan</a:t>
            </a:r>
          </a:p>
          <a:p>
            <a:pPr algn="l">
              <a:spcAft>
                <a:spcPct val="0"/>
              </a:spcAft>
            </a:pPr>
            <a:r>
              <a:rPr sz="1050">
                <a:solidFill>
                  <a:srgbClr val="F9C74F"/>
                </a:solidFill>
                <a:latin typeface="Calibri"/>
              </a:rPr>
              <a:t>▶  </a:t>
            </a:r>
            <a:r>
              <a:rPr sz="1150">
                <a:solidFill>
                  <a:srgbClr val="FFFFFF"/>
                </a:solidFill>
                <a:latin typeface="Calibri"/>
              </a:rPr>
              <a:t>Toleransi ketat</a:t>
            </a:r>
          </a:p>
          <a:p>
            <a:pPr algn="l">
              <a:spcAft>
                <a:spcPct val="0"/>
              </a:spcAft>
            </a:pPr>
            <a:r>
              <a:rPr sz="1050">
                <a:solidFill>
                  <a:srgbClr val="F9C74F"/>
                </a:solidFill>
                <a:latin typeface="Calibri"/>
              </a:rPr>
              <a:t>▶  </a:t>
            </a:r>
            <a:r>
              <a:rPr sz="1150">
                <a:solidFill>
                  <a:srgbClr val="FFFFFF"/>
                </a:solidFill>
                <a:latin typeface="Calibri"/>
              </a:rPr>
              <a:t>Material sedikit terbuang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D1B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280160"/>
            <a:ext cx="12188952" cy="109728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CONTOH SOAL TERPADU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508760"/>
            <a:ext cx="11430000" cy="141732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508760"/>
            <a:ext cx="137160" cy="1417320"/>
          </a:xfrm>
          <a:prstGeom prst="rect">
            <a:avLst/>
          </a:prstGeom>
          <a:solidFill>
            <a:srgbClr val="F9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94360" y="1581912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9C74F"/>
                </a:solidFill>
                <a:latin typeface="Calibri"/>
              </a:rPr>
              <a:t>Soal: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1965960"/>
            <a:ext cx="110642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 Light"/>
              </a:rPr>
              <a:t>Sebuah benda kerja berbahan baja lunak akan dibubut dengan diameter awal 60 mm. Kecepatan potong yang dianjurkan Vc = 30 m/menit, gerak makan f = 0.2 mm/putaran, kedalaman potong a = 2 mm (roughing). Hitung putaran spindle (n) dan kecepatan pemakanan (Vf)!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3063240"/>
            <a:ext cx="3657600" cy="50292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7200" y="3127248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LANGKAH 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3566160"/>
            <a:ext cx="3657600" cy="3337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65760" y="3566160"/>
            <a:ext cx="109728" cy="333756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66928" y="3639312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65A82"/>
                </a:solidFill>
                <a:latin typeface="Calibri"/>
              </a:rPr>
              <a:t>Hitung Putaran Spindle (n)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66928" y="4114800"/>
            <a:ext cx="3291840" cy="36576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66928" y="4206240"/>
            <a:ext cx="3383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E293B"/>
                </a:solidFill>
                <a:latin typeface="Calibri Light"/>
              </a:rPr>
              <a:t>n = (1000 × Vc) / (π × d)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6928" y="4709160"/>
            <a:ext cx="3383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E293B"/>
                </a:solidFill>
                <a:latin typeface="Calibri Light"/>
              </a:rPr>
              <a:t>n = (1000 × 30) / (3.14 × 60)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" y="5257800"/>
            <a:ext cx="3291840" cy="73152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66928" y="5376672"/>
            <a:ext cx="33832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65A82"/>
                </a:solidFill>
                <a:latin typeface="Calibri"/>
              </a:rPr>
              <a:t>n = 30.000 / 188.4  ≈  159 rpm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51960" y="3063240"/>
            <a:ext cx="3657600" cy="50292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343400" y="3127248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LANGKAH 2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51960" y="3566160"/>
            <a:ext cx="3657600" cy="3337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4251960" y="3566160"/>
            <a:ext cx="109728" cy="333756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453128" y="3639312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C7293"/>
                </a:solidFill>
                <a:latin typeface="Calibri"/>
              </a:rPr>
              <a:t>Hitung Kecepatan Pemakanan (Vf)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53128" y="4114800"/>
            <a:ext cx="3291840" cy="36576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453128" y="4206240"/>
            <a:ext cx="3383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E293B"/>
                </a:solidFill>
                <a:latin typeface="Calibri Light"/>
              </a:rPr>
              <a:t>Vf = f × 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53128" y="4709160"/>
            <a:ext cx="3383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E293B"/>
                </a:solidFill>
                <a:latin typeface="Calibri Light"/>
              </a:rPr>
              <a:t>Vf = 0.2 × 159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453128" y="5257800"/>
            <a:ext cx="3291840" cy="7315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4453128" y="5376672"/>
            <a:ext cx="33832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C7293"/>
                </a:solidFill>
                <a:latin typeface="Calibri"/>
              </a:rPr>
              <a:t>Vf = 31.8 mm/menit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138160" y="3063240"/>
            <a:ext cx="3657600" cy="502920"/>
          </a:xfrm>
          <a:prstGeom prst="rect">
            <a:avLst/>
          </a:prstGeom>
          <a:solidFill>
            <a:srgbClr val="027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8229600" y="3127248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LANGKAH 3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138160" y="3566160"/>
            <a:ext cx="3657600" cy="3337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8138160" y="3566160"/>
            <a:ext cx="109728" cy="3337560"/>
          </a:xfrm>
          <a:prstGeom prst="rect">
            <a:avLst/>
          </a:prstGeom>
          <a:solidFill>
            <a:srgbClr val="027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8339328" y="3639312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27050"/>
                </a:solidFill>
                <a:latin typeface="Calibri"/>
              </a:rPr>
              <a:t>Periksa Kedalaman Potong (a)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339328" y="4114800"/>
            <a:ext cx="3291840" cy="36576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8339328" y="4206240"/>
            <a:ext cx="3383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E293B"/>
                </a:solidFill>
                <a:latin typeface="Calibri Light"/>
              </a:rPr>
              <a:t>a = 2 mm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339328" y="4709160"/>
            <a:ext cx="3383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E293B"/>
                </a:solidFill>
                <a:latin typeface="Calibri Light"/>
              </a:rPr>
              <a:t>Roughing: batas a = 0.5 – 5 mm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339328" y="5257800"/>
            <a:ext cx="3291840" cy="73152"/>
          </a:xfrm>
          <a:prstGeom prst="rect">
            <a:avLst/>
          </a:prstGeom>
          <a:solidFill>
            <a:srgbClr val="027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8339328" y="5376672"/>
            <a:ext cx="33832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027050"/>
                </a:solidFill>
                <a:latin typeface="Calibri"/>
              </a:rPr>
              <a:t>a = 2 mm  ✓  (memenuhi syarat)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65760" y="6492240"/>
            <a:ext cx="11430000" cy="256032"/>
          </a:xfrm>
          <a:prstGeom prst="rect">
            <a:avLst/>
          </a:prstGeom>
          <a:solidFill>
            <a:srgbClr val="0D1B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640080" y="6510528"/>
            <a:ext cx="11064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9C74F"/>
                </a:solidFill>
                <a:latin typeface="Calibri"/>
              </a:rPr>
              <a:t>Hasil: n = 159 rpm  |  Vf = 31.8 mm/menit  |  a = 2 mm  (proses siap dijalankan!)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2C3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27432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02C39A"/>
                </a:solidFill>
                <a:latin typeface="Calibri Light"/>
              </a:rPr>
              <a:t>RANGKUMAN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Parameter Pemotongan Mesin Bubut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00200"/>
            <a:ext cx="4114800" cy="64008"/>
          </a:xfrm>
          <a:prstGeom prst="rect">
            <a:avLst/>
          </a:prstGeom>
          <a:solidFill>
            <a:srgbClr val="F9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1828800"/>
            <a:ext cx="11247120" cy="1051560"/>
          </a:xfrm>
          <a:prstGeom prst="rect">
            <a:avLst/>
          </a:prstGeom>
          <a:solidFill>
            <a:srgbClr val="1022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828800"/>
            <a:ext cx="914400" cy="105156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2011680"/>
            <a:ext cx="914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Calibri"/>
              </a:rPr>
              <a:t>Vc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1901952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65A82"/>
                </a:solidFill>
                <a:latin typeface="Calibri"/>
              </a:rPr>
              <a:t>Kecepatan Potong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08760" y="2304288"/>
            <a:ext cx="10058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CADCFC"/>
                </a:solidFill>
                <a:latin typeface="Calibri Light"/>
              </a:rPr>
              <a:t>Ditentukan oleh material benda kerja dan pahat.
Formula: Vc = (π × d × n) / 1000  [m/menit]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017520"/>
            <a:ext cx="11247120" cy="1051560"/>
          </a:xfrm>
          <a:prstGeom prst="rect">
            <a:avLst/>
          </a:prstGeom>
          <a:solidFill>
            <a:srgbClr val="1022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57200" y="3017520"/>
            <a:ext cx="914400" cy="105156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" y="3200400"/>
            <a:ext cx="914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Calibri"/>
              </a:rPr>
              <a:t>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08760" y="3090672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C7293"/>
                </a:solidFill>
                <a:latin typeface="Calibri"/>
              </a:rPr>
              <a:t>Putaran Spindle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08760" y="3493008"/>
            <a:ext cx="10058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CADCFC"/>
                </a:solidFill>
                <a:latin typeface="Calibri Light"/>
              </a:rPr>
              <a:t>Dihitung dari Vc dan diameter benda kerja.
Formula: n = (1000 × Vc) / (π × d)  [rpm]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206240"/>
            <a:ext cx="11247120" cy="1051560"/>
          </a:xfrm>
          <a:prstGeom prst="rect">
            <a:avLst/>
          </a:prstGeom>
          <a:solidFill>
            <a:srgbClr val="1022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57200" y="4206240"/>
            <a:ext cx="914400" cy="1051560"/>
          </a:xfrm>
          <a:prstGeom prst="rect">
            <a:avLst/>
          </a:prstGeom>
          <a:solidFill>
            <a:srgbClr val="0280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57200" y="4389120"/>
            <a:ext cx="914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Calibri"/>
              </a:rPr>
              <a:t>Vf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4279392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02805A"/>
                </a:solidFill>
                <a:latin typeface="Calibri"/>
              </a:rPr>
              <a:t>Kecepatan Pemakanan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08760" y="4681727"/>
            <a:ext cx="10058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CADCFC"/>
                </a:solidFill>
                <a:latin typeface="Calibri Light"/>
              </a:rPr>
              <a:t>Hasil perkalian gerak makan dan putaran spindle.
Formula: Vf = f × n  [mm/menit]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5394960"/>
            <a:ext cx="11247120" cy="1051560"/>
          </a:xfrm>
          <a:prstGeom prst="rect">
            <a:avLst/>
          </a:prstGeom>
          <a:solidFill>
            <a:srgbClr val="1022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457200" y="5394960"/>
            <a:ext cx="914400" cy="1051560"/>
          </a:xfrm>
          <a:prstGeom prst="rect">
            <a:avLst/>
          </a:prstGeom>
          <a:solidFill>
            <a:srgbClr val="B57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57200" y="5577840"/>
            <a:ext cx="914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08760" y="5468112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B57000"/>
                </a:solidFill>
                <a:latin typeface="Calibri"/>
              </a:rPr>
              <a:t>Kedalaman Potong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08760" y="5870448"/>
            <a:ext cx="10058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CADCFC"/>
                </a:solidFill>
                <a:latin typeface="Calibri Light"/>
              </a:rPr>
              <a:t>Roughing: 0.5–5 mm  |  Finishing: 0.1–0.5 mm.
Sesuaikan dengan toleransi dan kekuatan mesin.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457200" y="6556248"/>
            <a:ext cx="11247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1">
                <a:solidFill>
                  <a:srgbClr val="F9C74F"/>
                </a:solidFill>
                <a:latin typeface="Calibri Light"/>
              </a:rPr>
              <a:t>"Parameter yang tepat menghasilkan produk berkualitas dengan efisiensi optimal"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1044</Words>
  <Application>Microsoft Office PowerPoint</Application>
  <PresentationFormat>Custom</PresentationFormat>
  <Paragraphs>165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ACX</dc:creator>
  <cp:keywords/>
  <dc:description>generated using python-pptx</dc:description>
  <cp:lastModifiedBy>ACX</cp:lastModifiedBy>
  <cp:revision>5</cp:revision>
  <dcterms:created xsi:type="dcterms:W3CDTF">2013-01-27T09:14:16Z</dcterms:created>
  <dcterms:modified xsi:type="dcterms:W3CDTF">2026-05-12T01:34:36Z</dcterms:modified>
  <cp:category/>
</cp:coreProperties>
</file>