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5" d="100"/>
          <a:sy n="85" d="100"/>
        </p:scale>
        <p:origin x="7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7339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731520"/>
            <a:ext cx="4114800" cy="4114800"/>
          </a:xfrm>
          <a:prstGeom prst="ellipse">
            <a:avLst/>
          </a:prstGeom>
          <a:solidFill>
            <a:srgbClr val="243555"/>
          </a:solidFill>
          <a:ln w="12700">
            <a:solidFill>
              <a:srgbClr val="2E4068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7315200" y="2286000"/>
            <a:ext cx="2286000" cy="2286000"/>
          </a:xfrm>
          <a:prstGeom prst="ellipse">
            <a:avLst/>
          </a:prstGeom>
          <a:solidFill>
            <a:srgbClr val="1E3255"/>
          </a:solidFill>
          <a:ln w="12700">
            <a:solidFill>
              <a:srgbClr val="2A4070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Shape 2"/>
          <p:cNvSpPr/>
          <p:nvPr/>
        </p:nvSpPr>
        <p:spPr>
          <a:xfrm>
            <a:off x="-457200" y="3474720"/>
            <a:ext cx="2743200" cy="2743200"/>
          </a:xfrm>
          <a:prstGeom prst="ellipse">
            <a:avLst/>
          </a:prstGeom>
          <a:solidFill>
            <a:srgbClr val="1E3255"/>
          </a:solidFill>
          <a:ln w="12700">
            <a:solidFill>
              <a:srgbClr val="2A4070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109728" cy="256032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6" name="Text 4"/>
          <p:cNvSpPr/>
          <p:nvPr/>
        </p:nvSpPr>
        <p:spPr>
          <a:xfrm>
            <a:off x="685800" y="1371600"/>
            <a:ext cx="6858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PENGGUNAAN DIVIDING HEAD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685800" y="219456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5A4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Pelajaran: Pemesinan Frais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85800" y="267004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1D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Pemesinan  |  SMK  |  Kelas XI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0" name="Text 8"/>
          <p:cNvSpPr/>
          <p:nvPr/>
        </p:nvSpPr>
        <p:spPr>
          <a:xfrm>
            <a:off x="274320" y="4663440"/>
            <a:ext cx="859536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Menguasai Teknik Pemesinan untuk Industri Masa Depan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1E3255"/>
          </a:solidFill>
          <a:ln w="12700">
            <a:solidFill>
              <a:srgbClr val="253C68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1E3255"/>
          </a:solidFill>
          <a:ln w="12700">
            <a:solidFill>
              <a:srgbClr val="253C68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109728" cy="356616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5" name="Text 3"/>
          <p:cNvSpPr/>
          <p:nvPr/>
        </p:nvSpPr>
        <p:spPr>
          <a:xfrm>
            <a:off x="685800" y="82296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F5A4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KESIMPULAN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85800" y="1298448"/>
            <a:ext cx="320040" cy="320040"/>
          </a:xfrm>
          <a:prstGeom prst="ellipse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7" name="Text 5"/>
          <p:cNvSpPr/>
          <p:nvPr/>
        </p:nvSpPr>
        <p:spPr>
          <a:xfrm>
            <a:off x="685800" y="1298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298448"/>
            <a:ext cx="6858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1D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Dividing Head adalah alat pembagi presisi yang esensial dalam pemesinan frais untuk membuat komponen berulang dan simetris.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85800" y="2103120"/>
            <a:ext cx="320040" cy="320040"/>
          </a:xfrm>
          <a:prstGeom prst="ellipse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0" name="Text 8"/>
          <p:cNvSpPr/>
          <p:nvPr/>
        </p:nvSpPr>
        <p:spPr>
          <a:xfrm>
            <a:off x="685800" y="21031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2103120"/>
            <a:ext cx="6858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1D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Metode pembagian sederhana (n = 40/z) adalah yang paling umum digunakan, dengan memanfaatkan pelat pembagi untuk fraksi putaran.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85800" y="2907792"/>
            <a:ext cx="320040" cy="320040"/>
          </a:xfrm>
          <a:prstGeom prst="ellipse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3" name="Text 11"/>
          <p:cNvSpPr/>
          <p:nvPr/>
        </p:nvSpPr>
        <p:spPr>
          <a:xfrm>
            <a:off x="685800" y="29077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907792"/>
            <a:ext cx="6858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1D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Ketelitian dalam menghitung dan memindahkan engkol menentukan kualitas akhir produk yang dihasilkan.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85800" y="3712464"/>
            <a:ext cx="320040" cy="320040"/>
          </a:xfrm>
          <a:prstGeom prst="ellipse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6" name="Text 14"/>
          <p:cNvSpPr/>
          <p:nvPr/>
        </p:nvSpPr>
        <p:spPr>
          <a:xfrm>
            <a:off x="685800" y="371246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712464"/>
            <a:ext cx="6858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1D9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Keselamatan kerja dan perawatan rutin dividing head adalah kunci keberhasilan proses pemesinan.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9" name="Text 17"/>
          <p:cNvSpPr/>
          <p:nvPr/>
        </p:nvSpPr>
        <p:spPr>
          <a:xfrm>
            <a:off x="274320" y="4663440"/>
            <a:ext cx="859536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Pemesinan SMK  •  Pemesinan Frais  •  Dividing Head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Pengertian Dividing Head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8595360" cy="11887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Dividing Head (Kepala Pembagi) adalah sebuah alat bantu pada mesin frais yang berfungsi untuk membagi lingkaran menjadi beberapa bagian yang sama besar secara presisi.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2468880"/>
            <a:ext cx="26517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8" name="Shape 6"/>
          <p:cNvSpPr/>
          <p:nvPr/>
        </p:nvSpPr>
        <p:spPr>
          <a:xfrm>
            <a:off x="274320" y="2468880"/>
            <a:ext cx="2651760" cy="54864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9" name="Shape 7"/>
          <p:cNvSpPr/>
          <p:nvPr/>
        </p:nvSpPr>
        <p:spPr>
          <a:xfrm>
            <a:off x="438912" y="2615184"/>
            <a:ext cx="411480" cy="411480"/>
          </a:xfrm>
          <a:prstGeom prst="ellipse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0" name="Text 8"/>
          <p:cNvSpPr/>
          <p:nvPr/>
        </p:nvSpPr>
        <p:spPr>
          <a:xfrm>
            <a:off x="438912" y="261518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32688" y="2633472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Pembagian Sudut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11480" y="3072384"/>
            <a:ext cx="2377440" cy="1636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Membagi benda kerja menjadi bagian-bagian sudut yang sama, seperti membuat roda gigi, alur pasak, dan segi banyak.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108960" y="2468880"/>
            <a:ext cx="26517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14" name="Shape 12"/>
          <p:cNvSpPr/>
          <p:nvPr/>
        </p:nvSpPr>
        <p:spPr>
          <a:xfrm>
            <a:off x="3108960" y="2468880"/>
            <a:ext cx="2651760" cy="54864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5" name="Shape 13"/>
          <p:cNvSpPr/>
          <p:nvPr/>
        </p:nvSpPr>
        <p:spPr>
          <a:xfrm>
            <a:off x="3273552" y="2615184"/>
            <a:ext cx="411480" cy="411480"/>
          </a:xfrm>
          <a:prstGeom prst="ellipse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6" name="Text 14"/>
          <p:cNvSpPr/>
          <p:nvPr/>
        </p:nvSpPr>
        <p:spPr>
          <a:xfrm>
            <a:off x="3273552" y="261518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🔩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767328" y="2633472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Pembagian Merata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246120" y="3072384"/>
            <a:ext cx="2377440" cy="1636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Mengatur rotasi benda kerja secara presisi agar setiap bagian memiliki jarak yang tepat dan simetris.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943600" y="2468880"/>
            <a:ext cx="26517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20" name="Shape 18"/>
          <p:cNvSpPr/>
          <p:nvPr/>
        </p:nvSpPr>
        <p:spPr>
          <a:xfrm>
            <a:off x="5943600" y="2468880"/>
            <a:ext cx="2651760" cy="54864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1" name="Shape 19"/>
          <p:cNvSpPr/>
          <p:nvPr/>
        </p:nvSpPr>
        <p:spPr>
          <a:xfrm>
            <a:off x="6108192" y="2615184"/>
            <a:ext cx="411480" cy="411480"/>
          </a:xfrm>
          <a:prstGeom prst="ellipse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2" name="Text 20"/>
          <p:cNvSpPr/>
          <p:nvPr/>
        </p:nvSpPr>
        <p:spPr>
          <a:xfrm>
            <a:off x="6108192" y="261518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📐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601968" y="2633472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Pembuatan Profil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080760" y="3072384"/>
            <a:ext cx="2377440" cy="16367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Digunakan bersama mesin frais untuk membuat profil, ulir, cam, dan komponen berpola kompleks.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Bagian-Bagian Dividing Head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384048" cy="109728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7" name="Text 5"/>
          <p:cNvSpPr/>
          <p:nvPr/>
        </p:nvSpPr>
        <p:spPr>
          <a:xfrm>
            <a:off x="274320" y="1143000"/>
            <a:ext cx="3840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123444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Casing / Rumah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1600200"/>
            <a:ext cx="3611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Badan utama yang menopang seluruh komponen dan terpasang pada meja mesin frais.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09160" y="114300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11" name="Shape 9"/>
          <p:cNvSpPr/>
          <p:nvPr/>
        </p:nvSpPr>
        <p:spPr>
          <a:xfrm>
            <a:off x="4709160" y="1143000"/>
            <a:ext cx="384048" cy="109728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2" name="Text 10"/>
          <p:cNvSpPr/>
          <p:nvPr/>
        </p:nvSpPr>
        <p:spPr>
          <a:xfrm>
            <a:off x="4709160" y="1143000"/>
            <a:ext cx="3840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166360" y="123444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Spindle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166360" y="1600200"/>
            <a:ext cx="3611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Poros utama yang berputar dan menjadi tempat pemasangan benda kerja melalui chuck atau mandrel.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74320" y="237744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16" name="Shape 14"/>
          <p:cNvSpPr/>
          <p:nvPr/>
        </p:nvSpPr>
        <p:spPr>
          <a:xfrm>
            <a:off x="274320" y="2377440"/>
            <a:ext cx="384048" cy="109728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7" name="Text 15"/>
          <p:cNvSpPr/>
          <p:nvPr/>
        </p:nvSpPr>
        <p:spPr>
          <a:xfrm>
            <a:off x="274320" y="2377440"/>
            <a:ext cx="3840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31520" y="246888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Worm &amp; Worm Gear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" y="2834640"/>
            <a:ext cx="3611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Transmisi ulir cacing yang mengubah putaran engkol menjadi putaran spindle (rasio 40:1).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09160" y="237744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21" name="Shape 19"/>
          <p:cNvSpPr/>
          <p:nvPr/>
        </p:nvSpPr>
        <p:spPr>
          <a:xfrm>
            <a:off x="4709160" y="2377440"/>
            <a:ext cx="384048" cy="109728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2" name="Text 20"/>
          <p:cNvSpPr/>
          <p:nvPr/>
        </p:nvSpPr>
        <p:spPr>
          <a:xfrm>
            <a:off x="4709160" y="2377440"/>
            <a:ext cx="3840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166360" y="246888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Pelat Pembagi (Index Plate)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166360" y="2834640"/>
            <a:ext cx="3611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Pelat berlubang dengan pola lubang tertentu untuk menentukan jumlah pembagian.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274320" y="361188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26" name="Shape 24"/>
          <p:cNvSpPr/>
          <p:nvPr/>
        </p:nvSpPr>
        <p:spPr>
          <a:xfrm>
            <a:off x="274320" y="3611880"/>
            <a:ext cx="384048" cy="109728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7" name="Text 25"/>
          <p:cNvSpPr/>
          <p:nvPr/>
        </p:nvSpPr>
        <p:spPr>
          <a:xfrm>
            <a:off x="274320" y="3611880"/>
            <a:ext cx="3840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31520" y="370332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Pin / Engkol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31520" y="4069080"/>
            <a:ext cx="3611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Tuas yang diputar operator dan dilengkapi pin untuk mengunci posisi pada pelat pembagi.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709160" y="3611880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31" name="Shape 29"/>
          <p:cNvSpPr/>
          <p:nvPr/>
        </p:nvSpPr>
        <p:spPr>
          <a:xfrm>
            <a:off x="4709160" y="3611880"/>
            <a:ext cx="384048" cy="109728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2" name="Text 30"/>
          <p:cNvSpPr/>
          <p:nvPr/>
        </p:nvSpPr>
        <p:spPr>
          <a:xfrm>
            <a:off x="4709160" y="3611880"/>
            <a:ext cx="38404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5166360" y="370332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Sektor / Pemandu Sudut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166360" y="4069080"/>
            <a:ext cx="3611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Alat bantu untuk menghitung perpindahan lubang pada pelat pembagi dengan akurat.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Metode Pembagian (Indexing Methods)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411480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6" name="Shape 4"/>
          <p:cNvSpPr/>
          <p:nvPr/>
        </p:nvSpPr>
        <p:spPr>
          <a:xfrm>
            <a:off x="228600" y="1188720"/>
            <a:ext cx="4114800" cy="73152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7" name="Shape 5"/>
          <p:cNvSpPr/>
          <p:nvPr/>
        </p:nvSpPr>
        <p:spPr>
          <a:xfrm>
            <a:off x="365760" y="1353312"/>
            <a:ext cx="384048" cy="384048"/>
          </a:xfrm>
          <a:prstGeom prst="ellipse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8" name="Text 6"/>
          <p:cNvSpPr/>
          <p:nvPr/>
        </p:nvSpPr>
        <p:spPr>
          <a:xfrm>
            <a:off x="365760" y="13533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13258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Pembagian Langsung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(Direct Indexing)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1901952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Spindle diputar langsung menggunakan pelat pembagi pada spindle.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Digunakan untuk pembagian sederhana: 2, 3, 4, 6, 8, 12, 24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Cepat tetapi terbatas jumlah pembagiannya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617720" y="1188720"/>
            <a:ext cx="411480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12" name="Shape 10"/>
          <p:cNvSpPr/>
          <p:nvPr/>
        </p:nvSpPr>
        <p:spPr>
          <a:xfrm>
            <a:off x="4617720" y="1188720"/>
            <a:ext cx="4114800" cy="73152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3" name="Shape 11"/>
          <p:cNvSpPr/>
          <p:nvPr/>
        </p:nvSpPr>
        <p:spPr>
          <a:xfrm>
            <a:off x="4754880" y="1353312"/>
            <a:ext cx="384048" cy="384048"/>
          </a:xfrm>
          <a:prstGeom prst="ellipse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4" name="Text 12"/>
          <p:cNvSpPr/>
          <p:nvPr/>
        </p:nvSpPr>
        <p:spPr>
          <a:xfrm>
            <a:off x="4754880" y="13533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212080" y="13258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Pembagian Sederhana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(Simple Indexing)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54880" y="1901952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Menggunakan engkol dan pelat pembagi. Rumus: n = 40 / z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 = putaran engkol, N = jumlah bagian yang diinginkan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Paling umum digunakan di industri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28600" y="3017520"/>
            <a:ext cx="411480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18" name="Shape 16"/>
          <p:cNvSpPr/>
          <p:nvPr/>
        </p:nvSpPr>
        <p:spPr>
          <a:xfrm>
            <a:off x="228600" y="3017520"/>
            <a:ext cx="4114800" cy="7315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9" name="Shape 17"/>
          <p:cNvSpPr/>
          <p:nvPr/>
        </p:nvSpPr>
        <p:spPr>
          <a:xfrm>
            <a:off x="365760" y="3182112"/>
            <a:ext cx="384048" cy="384048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0" name="Text 18"/>
          <p:cNvSpPr/>
          <p:nvPr/>
        </p:nvSpPr>
        <p:spPr>
          <a:xfrm>
            <a:off x="365760" y="31821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22960" y="31546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Pembagian Diferensial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(Differential Indexing)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3730752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Digunakan jika N tidak dapat diperoleh dari metode sederhana.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Pelat pembagi turut bergerak saat engkol diputar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Untuk pembagian jumlah prima atau kompleks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17720" y="3017520"/>
            <a:ext cx="411480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24" name="Shape 22"/>
          <p:cNvSpPr/>
          <p:nvPr/>
        </p:nvSpPr>
        <p:spPr>
          <a:xfrm>
            <a:off x="4617720" y="3017520"/>
            <a:ext cx="4114800" cy="73152"/>
          </a:xfrm>
          <a:prstGeom prst="rect">
            <a:avLst/>
          </a:prstGeom>
          <a:solidFill>
            <a:srgbClr val="7A1A4A"/>
          </a:solidFill>
          <a:ln w="12700">
            <a:solidFill>
              <a:srgbClr val="7A1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5" name="Shape 23"/>
          <p:cNvSpPr/>
          <p:nvPr/>
        </p:nvSpPr>
        <p:spPr>
          <a:xfrm>
            <a:off x="4754880" y="3182112"/>
            <a:ext cx="384048" cy="384048"/>
          </a:xfrm>
          <a:prstGeom prst="ellipse">
            <a:avLst/>
          </a:prstGeom>
          <a:solidFill>
            <a:srgbClr val="7A1A4A"/>
          </a:solidFill>
          <a:ln w="12700">
            <a:solidFill>
              <a:srgbClr val="7A1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6" name="Text 24"/>
          <p:cNvSpPr/>
          <p:nvPr/>
        </p:nvSpPr>
        <p:spPr>
          <a:xfrm>
            <a:off x="4754880" y="31821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212080" y="31546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Pembagian Sudut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(Angular Indexing)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754880" y="3730752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Mengatur putaran spindle berdasarkan derajat sudut.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1 putaran penuh engkol = 9° putaran spindle (rasio 40:1)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Digunakan untuk pembagian berbasis sudut spesifik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Rumus &amp; Perhitungan Pembagian Sederhana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8595360" cy="12344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5A4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RUMUS DASAR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 =  40 / z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274320" y="2487168"/>
            <a:ext cx="269748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9" name="Text 7"/>
          <p:cNvSpPr/>
          <p:nvPr/>
        </p:nvSpPr>
        <p:spPr>
          <a:xfrm>
            <a:off x="274320" y="2487168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i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04672" y="2487168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Jumlah putaran engkol (handle)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127248" y="2487168"/>
            <a:ext cx="269748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2" name="Text 10"/>
          <p:cNvSpPr/>
          <p:nvPr/>
        </p:nvSpPr>
        <p:spPr>
          <a:xfrm>
            <a:off x="3127248" y="2487168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i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657600" y="2487168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Konstanta (rasio worm gear : 1 putaran spindle = 40 putaran engkol)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980176" y="2487168"/>
            <a:ext cx="269748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5" name="Text 13"/>
          <p:cNvSpPr/>
          <p:nvPr/>
        </p:nvSpPr>
        <p:spPr>
          <a:xfrm>
            <a:off x="5980176" y="2487168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i="1" dirty="0">
                <a:solidFill>
                  <a:srgbClr val="E8671A"/>
                </a:solidFill>
                <a:latin typeface="Calibri" pitchFamily="34" charset="0"/>
                <a:cs typeface="Calibri" pitchFamily="34" charset="-120"/>
              </a:rPr>
              <a:t>z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510528" y="2487168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Jumlah bagian yang diinginkan pada benda kerja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3218688"/>
            <a:ext cx="8595360" cy="1645920"/>
          </a:xfrm>
          <a:prstGeom prst="rect">
            <a:avLst/>
          </a:prstGeom>
          <a:solidFill>
            <a:srgbClr val="EEF1F8"/>
          </a:solidFill>
          <a:ln w="1270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8" name="Shape 16"/>
          <p:cNvSpPr/>
          <p:nvPr/>
        </p:nvSpPr>
        <p:spPr>
          <a:xfrm>
            <a:off x="274320" y="3218688"/>
            <a:ext cx="109728" cy="164592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9" name="Text 17"/>
          <p:cNvSpPr/>
          <p:nvPr/>
        </p:nvSpPr>
        <p:spPr>
          <a:xfrm>
            <a:off x="502920" y="32644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CONTOH SOAL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02920" y="3566160"/>
            <a:ext cx="83210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Soal: </a:t>
            </a:r>
            <a:r>
              <a:rPr lang="en-US" sz="11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Sebuah benda kerja akan dibuat roda gigi dengan 36 gigi. Berapa putaran engkol yang diperlukan?
</a:t>
            </a:r>
            <a:r>
              <a:rPr lang="en-US" sz="11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Jawab: </a:t>
            </a:r>
            <a:r>
              <a:rPr lang="en-US" sz="11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40 / z = 40 / 36 = 1  </a:t>
            </a:r>
            <a:r>
              <a:rPr lang="en-US" sz="1150" b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1/9</a:t>
            </a:r>
            <a:r>
              <a:rPr lang="en-US" sz="11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putaran engkol
</a:t>
            </a:r>
            <a:r>
              <a:rPr lang="en-US" sz="11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Artinya: </a:t>
            </a:r>
            <a:r>
              <a:rPr lang="en-US" sz="11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Putar engkol 1 putaran penuh ditambah 1/9 putaran (gunakan lubang kelipatan 9 pada pelat pembagi, mis: 18 lubang → maju 2 lubang)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Langkah-Langkah Penggunaan Dividing Head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115568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6" name="Shape 4"/>
          <p:cNvSpPr/>
          <p:nvPr/>
        </p:nvSpPr>
        <p:spPr>
          <a:xfrm>
            <a:off x="228600" y="1115568"/>
            <a:ext cx="457200" cy="114300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7" name="Text 5"/>
          <p:cNvSpPr/>
          <p:nvPr/>
        </p:nvSpPr>
        <p:spPr>
          <a:xfrm>
            <a:off x="228600" y="1115568"/>
            <a:ext cx="457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77240" y="1207008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Persiapan Alat &amp; Benda Kerja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77240" y="1591056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Pasang dividing head pada meja mesin frais. Periksa kondisi alat, pastikan tidak ada kerusakan. Siapkan pelat pembagi yang sesuai kebutuhan.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63440" y="1115568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11" name="Shape 9"/>
          <p:cNvSpPr/>
          <p:nvPr/>
        </p:nvSpPr>
        <p:spPr>
          <a:xfrm>
            <a:off x="4663440" y="1115568"/>
            <a:ext cx="457200" cy="114300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2" name="Text 10"/>
          <p:cNvSpPr/>
          <p:nvPr/>
        </p:nvSpPr>
        <p:spPr>
          <a:xfrm>
            <a:off x="4663440" y="1115568"/>
            <a:ext cx="457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212080" y="1207008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Pemasangan Benda Kerja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212080" y="1591056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Pasang benda kerja pada chuck atau mandrel yang terpasang pada spindle dividing head. Pastikan benda kerja terpasang kuat dan senter.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28600" y="2395728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16" name="Shape 14"/>
          <p:cNvSpPr/>
          <p:nvPr/>
        </p:nvSpPr>
        <p:spPr>
          <a:xfrm>
            <a:off x="228600" y="2395728"/>
            <a:ext cx="457200" cy="11430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7" name="Text 15"/>
          <p:cNvSpPr/>
          <p:nvPr/>
        </p:nvSpPr>
        <p:spPr>
          <a:xfrm>
            <a:off x="228600" y="2395728"/>
            <a:ext cx="457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777240" y="2487168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Hitung Putaran Engkol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2871216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Gunakan rumus n = 40/z untuk menentukan jumlah putaran engkol. Pilih baris lubang yang tepat pada pelat pembagi sesuai penyebut pecahan.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2395728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21" name="Shape 19"/>
          <p:cNvSpPr/>
          <p:nvPr/>
        </p:nvSpPr>
        <p:spPr>
          <a:xfrm>
            <a:off x="4663440" y="2395728"/>
            <a:ext cx="457200" cy="11430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2" name="Text 20"/>
          <p:cNvSpPr/>
          <p:nvPr/>
        </p:nvSpPr>
        <p:spPr>
          <a:xfrm>
            <a:off x="4663440" y="2395728"/>
            <a:ext cx="457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212080" y="2487168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Atur Sektor Pemandu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212080" y="2871216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Atur lengan sektor (sector arms) agar menjepit jumlah lubang yang sesuai dengan hasil perhitungan untuk memudahkan penghitungan saat pengoperasian.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28600" y="3675888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26" name="Shape 24"/>
          <p:cNvSpPr/>
          <p:nvPr/>
        </p:nvSpPr>
        <p:spPr>
          <a:xfrm>
            <a:off x="228600" y="3675888"/>
            <a:ext cx="457200" cy="1143000"/>
          </a:xfrm>
          <a:prstGeom prst="rect">
            <a:avLst/>
          </a:prstGeom>
          <a:solidFill>
            <a:srgbClr val="1A5E3A"/>
          </a:solidFill>
          <a:ln w="12700">
            <a:solidFill>
              <a:srgbClr val="1A5E3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7" name="Text 25"/>
          <p:cNvSpPr/>
          <p:nvPr/>
        </p:nvSpPr>
        <p:spPr>
          <a:xfrm>
            <a:off x="228600" y="3675888"/>
            <a:ext cx="457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777240" y="3767328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Pemesinan (Frais)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77240" y="4151376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Lakukan pemakanan (penyayatan) pada benda kerja. Setelah setiap penyayatan, pindahkan engkol sejumlah lubang yang telah ditentukan.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663440" y="3675888"/>
            <a:ext cx="4160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31" name="Shape 29"/>
          <p:cNvSpPr/>
          <p:nvPr/>
        </p:nvSpPr>
        <p:spPr>
          <a:xfrm>
            <a:off x="4663440" y="3675888"/>
            <a:ext cx="457200" cy="1143000"/>
          </a:xfrm>
          <a:prstGeom prst="rect">
            <a:avLst/>
          </a:prstGeom>
          <a:solidFill>
            <a:srgbClr val="1A5E3A"/>
          </a:solidFill>
          <a:ln w="12700">
            <a:solidFill>
              <a:srgbClr val="1A5E3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2" name="Text 30"/>
          <p:cNvSpPr/>
          <p:nvPr/>
        </p:nvSpPr>
        <p:spPr>
          <a:xfrm>
            <a:off x="4663440" y="3675888"/>
            <a:ext cx="457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212080" y="3767328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Verifikasi &amp; Pengecekan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212080" y="4151376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Setelah semua bagian selesai difrais, periksa kesesuaian dimensi dan jumlah bagian menggunakan alat ukur yang tepat (jangka sorong, micrometer).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Pelat Pembagi &amp; Tabel Jumlah Lubang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5394960" cy="9601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6" name="Text 4"/>
          <p:cNvSpPr/>
          <p:nvPr/>
        </p:nvSpPr>
        <p:spPr>
          <a:xfrm>
            <a:off x="411480" y="1170432"/>
            <a:ext cx="5166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Pelat pembagi standar (Brown &amp; Sharpe) tersedia dalam 3 set: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1: 15, 16, 17, 18, 19, 20 | Set 2: 21, 23, 27, 29, 31, 33 | Set 3: 37, 39, 41, 43, 47, 49 (lubang)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74320" y="2240280"/>
            <a:ext cx="5394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Tabel Pembagian Umum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266472"/>
              </p:ext>
            </p:extLst>
          </p:nvPr>
        </p:nvGraphicFramePr>
        <p:xfrm>
          <a:off x="274320" y="2578608"/>
          <a:ext cx="5394960" cy="2331720"/>
        </p:xfrm>
        <a:graphic>
          <a:graphicData uri="http://schemas.openxmlformats.org/drawingml/2006/table">
            <a:tbl>
              <a:tblPr/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Jumlah Bagian (z)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Putaran Penuh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Baris Lubang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Maju (lubang)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B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+ 1/3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+ 2/9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+ 2/3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+ 1/9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1A2B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1D9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5806440" y="1143000"/>
            <a:ext cx="3063240" cy="3767328"/>
          </a:xfrm>
          <a:prstGeom prst="rect">
            <a:avLst/>
          </a:prstGeom>
          <a:solidFill>
            <a:srgbClr val="EEF1F8"/>
          </a:solidFill>
          <a:ln w="1270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0" name="Shape 7"/>
          <p:cNvSpPr/>
          <p:nvPr/>
        </p:nvSpPr>
        <p:spPr>
          <a:xfrm>
            <a:off x="5806440" y="1143000"/>
            <a:ext cx="3063240" cy="64008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1" name="Text 8"/>
          <p:cNvSpPr/>
          <p:nvPr/>
        </p:nvSpPr>
        <p:spPr>
          <a:xfrm>
            <a:off x="5943600" y="123444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Tips Memilih Pelat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5943600" y="1664208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Hitung hasil n = 40/z terlebih dahulu.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5943600" y="2139696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Jika hasilnya pecahan, ubah ke bentuk yang penyebutnya ada di baris lubang pelat.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5943600" y="2615184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Pilih baris lubang yang merupakan kelipatan penyebut pecahan tersebut.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5943600" y="3090672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</a:t>
            </a: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Jumlah lubang yang harus dilewati = (pembilang / penyebut) × jumlah lubang baris yang dipilih.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5943600" y="3566160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</a:t>
            </a: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Gunakan sektor pemandu agar tidak salah menghitung lubang.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5943600" y="4041648"/>
            <a:ext cx="2834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E867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</a:t>
            </a: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Periksa kembali sebelum memulai penyayatan.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Keselamatan Kerja &amp; Perawatan Dividing Head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4114800" cy="384048"/>
          </a:xfrm>
          <a:prstGeom prst="rect">
            <a:avLst/>
          </a:prstGeom>
          <a:solidFill>
            <a:srgbClr val="CC2020"/>
          </a:solidFill>
          <a:ln w="12700">
            <a:solidFill>
              <a:srgbClr val="CC2020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6" name="Text 4"/>
          <p:cNvSpPr/>
          <p:nvPr/>
        </p:nvSpPr>
        <p:spPr>
          <a:xfrm>
            <a:off x="228600" y="1143000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KESELAMATAN KERJA (K3)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28600" y="1572768"/>
            <a:ext cx="411480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8" name="Text 6"/>
          <p:cNvSpPr/>
          <p:nvPr/>
        </p:nvSpPr>
        <p:spPr>
          <a:xfrm>
            <a:off x="320040" y="1591056"/>
            <a:ext cx="3886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C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Gunakan APD: kacamata pelindung, sarung tangan, dan sepatu safety.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28600" y="2020824"/>
            <a:ext cx="4114800" cy="402336"/>
          </a:xfrm>
          <a:prstGeom prst="rect">
            <a:avLst/>
          </a:prstGeom>
          <a:solidFill>
            <a:srgbClr val="EEF1F8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0" name="Text 8"/>
          <p:cNvSpPr/>
          <p:nvPr/>
        </p:nvSpPr>
        <p:spPr>
          <a:xfrm>
            <a:off x="320040" y="2039112"/>
            <a:ext cx="3886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C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Pastikan mesin dalam keadaan OFF saat memasang atau melepas benda kerja.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28600" y="2468880"/>
            <a:ext cx="411480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2" name="Text 10"/>
          <p:cNvSpPr/>
          <p:nvPr/>
        </p:nvSpPr>
        <p:spPr>
          <a:xfrm>
            <a:off x="320040" y="2487168"/>
            <a:ext cx="3886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C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Kunci posisi spindle dengan benar sebelum mulai penyayatan.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28600" y="2916936"/>
            <a:ext cx="4114800" cy="402336"/>
          </a:xfrm>
          <a:prstGeom prst="rect">
            <a:avLst/>
          </a:prstGeom>
          <a:solidFill>
            <a:srgbClr val="EEF1F8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4" name="Text 12"/>
          <p:cNvSpPr/>
          <p:nvPr/>
        </p:nvSpPr>
        <p:spPr>
          <a:xfrm>
            <a:off x="320040" y="2935224"/>
            <a:ext cx="3886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C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Jangan menyentuh bagian berputar saat mesin beroperasi.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28600" y="3364992"/>
            <a:ext cx="411480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6" name="Text 14"/>
          <p:cNvSpPr/>
          <p:nvPr/>
        </p:nvSpPr>
        <p:spPr>
          <a:xfrm>
            <a:off x="320040" y="3383280"/>
            <a:ext cx="3886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C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Periksa kekencangan chuck dan seluruh baut pengunci sebelum memulai.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28600" y="3813048"/>
            <a:ext cx="4114800" cy="402336"/>
          </a:xfrm>
          <a:prstGeom prst="rect">
            <a:avLst/>
          </a:prstGeom>
          <a:solidFill>
            <a:srgbClr val="EEF1F8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8" name="Text 16"/>
          <p:cNvSpPr/>
          <p:nvPr/>
        </p:nvSpPr>
        <p:spPr>
          <a:xfrm>
            <a:off x="320040" y="3831336"/>
            <a:ext cx="3886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C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Hindari pakaian longgar yang dapat terjerat pada mesin berputar.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28600" y="4261104"/>
            <a:ext cx="411480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0" name="Text 18"/>
          <p:cNvSpPr/>
          <p:nvPr/>
        </p:nvSpPr>
        <p:spPr>
          <a:xfrm>
            <a:off x="320040" y="4279392"/>
            <a:ext cx="3886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C2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</a:t>
            </a:r>
            <a:r>
              <a:rPr lang="en-US" sz="105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Serbuk logam harus dibersihkan dengan kuas, bukan tangan.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526280" y="1143000"/>
            <a:ext cx="4389120" cy="384048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2" name="Text 20"/>
          <p:cNvSpPr/>
          <p:nvPr/>
        </p:nvSpPr>
        <p:spPr>
          <a:xfrm>
            <a:off x="4526280" y="11430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PERAWATAN RUTIN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526280" y="1572768"/>
            <a:ext cx="438912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4" name="Shape 22"/>
          <p:cNvSpPr/>
          <p:nvPr/>
        </p:nvSpPr>
        <p:spPr>
          <a:xfrm>
            <a:off x="4526280" y="1572768"/>
            <a:ext cx="960120" cy="40233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5" name="Text 23"/>
          <p:cNvSpPr/>
          <p:nvPr/>
        </p:nvSpPr>
        <p:spPr>
          <a:xfrm>
            <a:off x="4526280" y="1572768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Setiap Hari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559552" y="1591056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Bersihkan serbuk logam dan kotoran dari seluruh permukaan dividing head.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26280" y="2020824"/>
            <a:ext cx="4389120" cy="402336"/>
          </a:xfrm>
          <a:prstGeom prst="rect">
            <a:avLst/>
          </a:prstGeom>
          <a:solidFill>
            <a:srgbClr val="EEF1F8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8" name="Shape 26"/>
          <p:cNvSpPr/>
          <p:nvPr/>
        </p:nvSpPr>
        <p:spPr>
          <a:xfrm>
            <a:off x="4526280" y="2020824"/>
            <a:ext cx="960120" cy="402336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9" name="Text 27"/>
          <p:cNvSpPr/>
          <p:nvPr/>
        </p:nvSpPr>
        <p:spPr>
          <a:xfrm>
            <a:off x="4526280" y="2020824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Setiap Hari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559552" y="2039112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Oleskan minyak pelumas ringan pada permukaan geser dan spindle.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26280" y="2468880"/>
            <a:ext cx="438912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2" name="Shape 30"/>
          <p:cNvSpPr/>
          <p:nvPr/>
        </p:nvSpPr>
        <p:spPr>
          <a:xfrm>
            <a:off x="4526280" y="2468880"/>
            <a:ext cx="960120" cy="402336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3" name="Text 31"/>
          <p:cNvSpPr/>
          <p:nvPr/>
        </p:nvSpPr>
        <p:spPr>
          <a:xfrm>
            <a:off x="4526280" y="2468880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Mingguan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559552" y="2487168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Periksa kondisi pelat pembagi, pastikan lubang tidak aus atau rusak.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526280" y="2916936"/>
            <a:ext cx="4389120" cy="402336"/>
          </a:xfrm>
          <a:prstGeom prst="rect">
            <a:avLst/>
          </a:prstGeom>
          <a:solidFill>
            <a:srgbClr val="EEF1F8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6" name="Shape 34"/>
          <p:cNvSpPr/>
          <p:nvPr/>
        </p:nvSpPr>
        <p:spPr>
          <a:xfrm>
            <a:off x="4526280" y="2916936"/>
            <a:ext cx="960120" cy="402336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7" name="Text 35"/>
          <p:cNvSpPr/>
          <p:nvPr/>
        </p:nvSpPr>
        <p:spPr>
          <a:xfrm>
            <a:off x="4526280" y="2916936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Mingguan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559552" y="2935224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Periksa keausan worm dan worm gear, sesuaikan backlash bila perlu.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26280" y="3364992"/>
            <a:ext cx="438912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0" name="Shape 38"/>
          <p:cNvSpPr/>
          <p:nvPr/>
        </p:nvSpPr>
        <p:spPr>
          <a:xfrm>
            <a:off x="4526280" y="3364992"/>
            <a:ext cx="960120" cy="402336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1" name="Text 39"/>
          <p:cNvSpPr/>
          <p:nvPr/>
        </p:nvSpPr>
        <p:spPr>
          <a:xfrm>
            <a:off x="4526280" y="3364992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Bulanan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5559552" y="3383280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Lakukan pelumasan menyeluruh pada semua komponen internal.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4526280" y="3813048"/>
            <a:ext cx="4389120" cy="402336"/>
          </a:xfrm>
          <a:prstGeom prst="rect">
            <a:avLst/>
          </a:prstGeom>
          <a:solidFill>
            <a:srgbClr val="EEF1F8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4" name="Shape 42"/>
          <p:cNvSpPr/>
          <p:nvPr/>
        </p:nvSpPr>
        <p:spPr>
          <a:xfrm>
            <a:off x="4526280" y="3813048"/>
            <a:ext cx="960120" cy="402336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5" name="Text 43"/>
          <p:cNvSpPr/>
          <p:nvPr/>
        </p:nvSpPr>
        <p:spPr>
          <a:xfrm>
            <a:off x="4526280" y="3813048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Bulanan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559552" y="3831336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Kalibrasi akurasi pembagian dengan uji fungsi menggunakan benda uji.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4526280" y="4261104"/>
            <a:ext cx="438912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8" name="Shape 46"/>
          <p:cNvSpPr/>
          <p:nvPr/>
        </p:nvSpPr>
        <p:spPr>
          <a:xfrm>
            <a:off x="4526280" y="4261104"/>
            <a:ext cx="960120" cy="402336"/>
          </a:xfrm>
          <a:prstGeom prst="rect">
            <a:avLst/>
          </a:prstGeom>
          <a:solidFill>
            <a:srgbClr val="8B1A8B"/>
          </a:solidFill>
          <a:ln w="12700">
            <a:solidFill>
              <a:srgbClr val="8B1A8B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9" name="Text 47"/>
          <p:cNvSpPr/>
          <p:nvPr/>
        </p:nvSpPr>
        <p:spPr>
          <a:xfrm>
            <a:off x="4526280" y="4261104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Semester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5559552" y="4279392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Lakukan overhaul lengkap oleh teknisi berpengalaman.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Aplikasi Dividing Head dalam Industri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170432"/>
            <a:ext cx="272491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6" name="Shape 4"/>
          <p:cNvSpPr/>
          <p:nvPr/>
        </p:nvSpPr>
        <p:spPr>
          <a:xfrm>
            <a:off x="228600" y="1170432"/>
            <a:ext cx="2724912" cy="54864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7" name="Shape 5"/>
          <p:cNvSpPr/>
          <p:nvPr/>
        </p:nvSpPr>
        <p:spPr>
          <a:xfrm>
            <a:off x="393192" y="1353312"/>
            <a:ext cx="457200" cy="457200"/>
          </a:xfrm>
          <a:prstGeom prst="ellipse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8" name="Text 6"/>
          <p:cNvSpPr/>
          <p:nvPr/>
        </p:nvSpPr>
        <p:spPr>
          <a:xfrm>
            <a:off x="393192" y="13533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⚙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923544" y="137160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Roda Gigi (Gear)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93192" y="1883664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Paling umum. Roda gigi lurus, miring, maupun helical dibuat dengan memfrais slot gigi satu per satu menggunakan dividing head.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136392" y="1170432"/>
            <a:ext cx="272491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12" name="Shape 10"/>
          <p:cNvSpPr/>
          <p:nvPr/>
        </p:nvSpPr>
        <p:spPr>
          <a:xfrm>
            <a:off x="3136392" y="1170432"/>
            <a:ext cx="2724912" cy="54864"/>
          </a:xfrm>
          <a:prstGeom prst="rect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3" name="Shape 11"/>
          <p:cNvSpPr/>
          <p:nvPr/>
        </p:nvSpPr>
        <p:spPr>
          <a:xfrm>
            <a:off x="3300984" y="1353312"/>
            <a:ext cx="457200" cy="457200"/>
          </a:xfrm>
          <a:prstGeom prst="ellipse">
            <a:avLst/>
          </a:prstGeom>
          <a:solidFill>
            <a:srgbClr val="E8671A"/>
          </a:solidFill>
          <a:ln w="12700">
            <a:solidFill>
              <a:srgbClr val="E867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4" name="Text 12"/>
          <p:cNvSpPr/>
          <p:nvPr/>
        </p:nvSpPr>
        <p:spPr>
          <a:xfrm>
            <a:off x="3300984" y="13533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🔑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831336" y="137160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Alur Pasak (Keyway)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00984" y="1883664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Pembuatan alur pasak (keyway) pada poros untuk posisi yang presisi dan simetris terhadap sumbu benda kerja.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44184" y="1170432"/>
            <a:ext cx="272491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18" name="Shape 16"/>
          <p:cNvSpPr/>
          <p:nvPr/>
        </p:nvSpPr>
        <p:spPr>
          <a:xfrm>
            <a:off x="6044184" y="1170432"/>
            <a:ext cx="2724912" cy="5486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19" name="Shape 17"/>
          <p:cNvSpPr/>
          <p:nvPr/>
        </p:nvSpPr>
        <p:spPr>
          <a:xfrm>
            <a:off x="6208776" y="1353312"/>
            <a:ext cx="457200" cy="457200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0" name="Text 18"/>
          <p:cNvSpPr/>
          <p:nvPr/>
        </p:nvSpPr>
        <p:spPr>
          <a:xfrm>
            <a:off x="6208776" y="13533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🔩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739128" y="137160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Segi Banyak (Polygon)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08776" y="1883664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Membuat kepala baut/mur segi enam, segi empat, dan berbagai bentuk segi banyak lainnya dengan ketelitian tinggi.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28600" y="2953512"/>
            <a:ext cx="272491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24" name="Shape 22"/>
          <p:cNvSpPr/>
          <p:nvPr/>
        </p:nvSpPr>
        <p:spPr>
          <a:xfrm>
            <a:off x="228600" y="2953512"/>
            <a:ext cx="2724912" cy="54864"/>
          </a:xfrm>
          <a:prstGeom prst="rect">
            <a:avLst/>
          </a:prstGeom>
          <a:solidFill>
            <a:srgbClr val="7A1A4A"/>
          </a:solidFill>
          <a:ln w="12700">
            <a:solidFill>
              <a:srgbClr val="7A1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5" name="Shape 23"/>
          <p:cNvSpPr/>
          <p:nvPr/>
        </p:nvSpPr>
        <p:spPr>
          <a:xfrm>
            <a:off x="393192" y="3136392"/>
            <a:ext cx="457200" cy="457200"/>
          </a:xfrm>
          <a:prstGeom prst="ellipse">
            <a:avLst/>
          </a:prstGeom>
          <a:solidFill>
            <a:srgbClr val="7A1A4A"/>
          </a:solidFill>
          <a:ln w="12700">
            <a:solidFill>
              <a:srgbClr val="7A1A4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26" name="Text 24"/>
          <p:cNvSpPr/>
          <p:nvPr/>
        </p:nvSpPr>
        <p:spPr>
          <a:xfrm>
            <a:off x="393192" y="31363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🌀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23544" y="31546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Alur Ulir &amp; Cam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93192" y="3666744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Pembuatan alur spiral, cam eksentrik, dan komponen berpola melingkar yang memerlukan putaran bertahap dan presisi.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136392" y="2953512"/>
            <a:ext cx="272491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30" name="Shape 28"/>
          <p:cNvSpPr/>
          <p:nvPr/>
        </p:nvSpPr>
        <p:spPr>
          <a:xfrm>
            <a:off x="3136392" y="2953512"/>
            <a:ext cx="2724912" cy="54864"/>
          </a:xfrm>
          <a:prstGeom prst="rect">
            <a:avLst/>
          </a:prstGeom>
          <a:solidFill>
            <a:srgbClr val="1A5E7A"/>
          </a:solidFill>
          <a:ln w="12700">
            <a:solidFill>
              <a:srgbClr val="1A5E7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1" name="Shape 29"/>
          <p:cNvSpPr/>
          <p:nvPr/>
        </p:nvSpPr>
        <p:spPr>
          <a:xfrm>
            <a:off x="3300984" y="3136392"/>
            <a:ext cx="457200" cy="457200"/>
          </a:xfrm>
          <a:prstGeom prst="ellipse">
            <a:avLst/>
          </a:prstGeom>
          <a:solidFill>
            <a:srgbClr val="1A5E7A"/>
          </a:solidFill>
          <a:ln w="12700">
            <a:solidFill>
              <a:srgbClr val="1A5E7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2" name="Text 30"/>
          <p:cNvSpPr/>
          <p:nvPr/>
        </p:nvSpPr>
        <p:spPr>
          <a:xfrm>
            <a:off x="3300984" y="31363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🗜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3831336" y="31546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Drill Jig &amp; Fixture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3300984" y="3666744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Membuat lubang-lubang yang terdistribusi merata secara melingkar pada komponen drill jig dan fixture.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044184" y="2953512"/>
            <a:ext cx="2724912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6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D"/>
          </a:p>
        </p:txBody>
      </p:sp>
      <p:sp>
        <p:nvSpPr>
          <p:cNvPr id="36" name="Shape 34"/>
          <p:cNvSpPr/>
          <p:nvPr/>
        </p:nvSpPr>
        <p:spPr>
          <a:xfrm>
            <a:off x="6044184" y="2953512"/>
            <a:ext cx="2724912" cy="54864"/>
          </a:xfrm>
          <a:prstGeom prst="rect">
            <a:avLst/>
          </a:prstGeom>
          <a:solidFill>
            <a:srgbClr val="7A5E1A"/>
          </a:solidFill>
          <a:ln w="12700">
            <a:solidFill>
              <a:srgbClr val="7A5E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7" name="Shape 35"/>
          <p:cNvSpPr/>
          <p:nvPr/>
        </p:nvSpPr>
        <p:spPr>
          <a:xfrm>
            <a:off x="6208776" y="3136392"/>
            <a:ext cx="457200" cy="457200"/>
          </a:xfrm>
          <a:prstGeom prst="ellipse">
            <a:avLst/>
          </a:prstGeom>
          <a:solidFill>
            <a:srgbClr val="7A5E1A"/>
          </a:solidFill>
          <a:ln w="12700">
            <a:solidFill>
              <a:srgbClr val="7A5E1A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  <p:sp>
        <p:nvSpPr>
          <p:cNvPr id="38" name="Text 36"/>
          <p:cNvSpPr/>
          <p:nvPr/>
        </p:nvSpPr>
        <p:spPr>
          <a:xfrm>
            <a:off x="6208776" y="31363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📊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6739128" y="31546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Komponen Turbin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208776" y="3666744"/>
            <a:ext cx="2423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6B7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Sudu-sudu turbin, impeller pompa, dan komponen mesin rotary lainnya yang memerlukan pembagian sudut akurat.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1274</Words>
  <Application>Microsoft Office PowerPoint</Application>
  <PresentationFormat>On-screen Show (16:9)</PresentationFormat>
  <Paragraphs>199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Segoe UI Emoji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Penggunaan Dividing Head - Pemesinan Frais</dc:title>
  <dc:subject>PptxGenJS Presentation</dc:subject>
  <dc:creator>Guru SMK Teknik Pemesinan</dc:creator>
  <cp:lastModifiedBy>ACX</cp:lastModifiedBy>
  <cp:revision>3</cp:revision>
  <dcterms:created xsi:type="dcterms:W3CDTF">2026-04-20T03:22:54Z</dcterms:created>
  <dcterms:modified xsi:type="dcterms:W3CDTF">2026-04-21T01:07:16Z</dcterms:modified>
</cp:coreProperties>
</file>